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2"/>
  </p:notesMasterIdLst>
  <p:sldIdLst>
    <p:sldId id="256" r:id="rId3"/>
    <p:sldId id="258" r:id="rId4"/>
    <p:sldId id="260" r:id="rId5"/>
    <p:sldId id="261" r:id="rId6"/>
    <p:sldId id="262" r:id="rId7"/>
    <p:sldId id="311" r:id="rId8"/>
    <p:sldId id="328" r:id="rId9"/>
    <p:sldId id="314" r:id="rId10"/>
    <p:sldId id="333" r:id="rId11"/>
    <p:sldId id="315" r:id="rId12"/>
    <p:sldId id="316" r:id="rId13"/>
    <p:sldId id="334" r:id="rId14"/>
    <p:sldId id="335" r:id="rId15"/>
    <p:sldId id="336" r:id="rId16"/>
    <p:sldId id="337" r:id="rId17"/>
    <p:sldId id="338" r:id="rId18"/>
    <p:sldId id="321" r:id="rId19"/>
    <p:sldId id="312" r:id="rId20"/>
    <p:sldId id="263" r:id="rId21"/>
    <p:sldId id="264" r:id="rId22"/>
    <p:sldId id="322" r:id="rId23"/>
    <p:sldId id="265" r:id="rId24"/>
    <p:sldId id="323" r:id="rId25"/>
    <p:sldId id="324" r:id="rId26"/>
    <p:sldId id="326" r:id="rId27"/>
    <p:sldId id="266" r:id="rId28"/>
    <p:sldId id="267" r:id="rId29"/>
    <p:sldId id="329" r:id="rId30"/>
    <p:sldId id="332" r:id="rId31"/>
    <p:sldId id="331" r:id="rId32"/>
    <p:sldId id="330"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11"/>
            <p14:sldId id="328"/>
            <p14:sldId id="314"/>
            <p14:sldId id="333"/>
            <p14:sldId id="315"/>
            <p14:sldId id="316"/>
            <p14:sldId id="334"/>
            <p14:sldId id="335"/>
            <p14:sldId id="336"/>
            <p14:sldId id="337"/>
          </p14:sldIdLst>
        </p14:section>
        <p14:section name="Sección sin título" id="{A492F62F-70D2-4AB4-9DFC-DC8B80FC5049}">
          <p14:sldIdLst>
            <p14:sldId id="338"/>
            <p14:sldId id="321"/>
            <p14:sldId id="312"/>
            <p14:sldId id="263"/>
            <p14:sldId id="264"/>
            <p14:sldId id="322"/>
            <p14:sldId id="265"/>
            <p14:sldId id="323"/>
            <p14:sldId id="324"/>
            <p14:sldId id="326"/>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7" autoAdjust="0"/>
  </p:normalViewPr>
  <p:slideViewPr>
    <p:cSldViewPr snapToGrid="0">
      <p:cViewPr varScale="1">
        <p:scale>
          <a:sx n="53" d="100"/>
          <a:sy n="53" d="100"/>
        </p:scale>
        <p:origin x="3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474707C3-879E-A931-B8E5-65C9005B67E5}"/>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E492254D-6E44-C0A5-C1A4-A38DCAE67B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03E4C7DC-03AE-01F1-E31D-4C6C57334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Después de esta diapositiva, vamos a ver la interfaz.</a:t>
            </a:r>
            <a:endParaRPr dirty="0"/>
          </a:p>
        </p:txBody>
      </p:sp>
    </p:spTree>
    <p:extLst>
      <p:ext uri="{BB962C8B-B14F-4D97-AF65-F5344CB8AC3E}">
        <p14:creationId xmlns:p14="http://schemas.microsoft.com/office/powerpoint/2010/main" val="385249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EAD2FAEF-4CBA-23C1-E785-8A7B21087184}"/>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AB17178A-D6C1-692C-BE0B-F1740B4F1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B0BAEBFD-C9F9-3AF6-4CA3-0708BE6892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Escucharán hablar de “arreglos”. Un arreglo (array) es una matriz con varias capaz, pero nosotros no nos preocuparemos por ellas.</a:t>
            </a:r>
            <a:endParaRPr dirty="0"/>
          </a:p>
        </p:txBody>
      </p:sp>
    </p:spTree>
    <p:extLst>
      <p:ext uri="{BB962C8B-B14F-4D97-AF65-F5344CB8AC3E}">
        <p14:creationId xmlns:p14="http://schemas.microsoft.com/office/powerpoint/2010/main" val="12838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5BF5E2C3-D288-6B97-C9C8-D2FEEEA61D35}"/>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180B9A21-FBF6-D269-0A42-4045083E9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EAB4C350-3654-B882-FF5F-E32E86C53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ES" dirty="0"/>
              <a:t>Escucharán hablar de “arreglos”. Un arreglo (array) es una matriz con varias capaz, pero nosotros no nos preocuparemos por ellas.</a:t>
            </a:r>
          </a:p>
          <a:p>
            <a:pPr marL="171450" lvl="0" indent="-171450" algn="l" rtl="0">
              <a:spcBef>
                <a:spcPts val="0"/>
              </a:spcBef>
              <a:spcAft>
                <a:spcPts val="0"/>
              </a:spcAft>
              <a:buFont typeface="Arial" panose="020B0604020202020204" pitchFamily="34" charset="0"/>
              <a:buChar char="•"/>
            </a:pPr>
            <a:r>
              <a:rPr lang="es-ES" dirty="0"/>
              <a:t>Por “</a:t>
            </a:r>
            <a:r>
              <a:rPr lang="es-ES" dirty="0" err="1"/>
              <a:t>double</a:t>
            </a:r>
            <a:r>
              <a:rPr lang="es-ES" dirty="0"/>
              <a:t>” entendemos tipos reales que ocupan 64 bits (mientras que los flotantes ocupan 32 bits).</a:t>
            </a:r>
            <a:endParaRPr dirty="0"/>
          </a:p>
        </p:txBody>
      </p:sp>
    </p:spTree>
    <p:extLst>
      <p:ext uri="{BB962C8B-B14F-4D97-AF65-F5344CB8AC3E}">
        <p14:creationId xmlns:p14="http://schemas.microsoft.com/office/powerpoint/2010/main" val="62992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ergiobarona03/Curso_EDA_2024_I/blob/main/Recursos%20alternativos/M%C3%B3dulo%201/Recurso12.pdf"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hyperlink" Target="https://github.com/sergiobarona03/Curso_EDA_2024_I/blob/main/Recursos%20alternativos/M%C3%B3dulo%201/Recurso14.pdf" TargetMode="External"/><Relationship Id="rId4" Type="http://schemas.openxmlformats.org/officeDocument/2006/relationships/hyperlink" Target="https://github.com/sergiobarona03/Curso_EDA_2024_I/blob/main/Recursos%20alternativos/M%C3%B3dulo%201/Recurso13.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fonts.google.com/specimen/Hanken+Grotes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community.rstudio.com/" TargetMode="External"/><Relationship Id="rId5" Type="http://schemas.openxmlformats.org/officeDocument/2006/relationships/hyperlink" Target="https://contributor.r-project.org/slack" TargetMode="External"/><Relationship Id="rId4" Type="http://schemas.openxmlformats.org/officeDocument/2006/relationships/hyperlink" Target="http://www.r-blogger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rstudio.com/download"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1</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C4522-972B-7B6F-CFC0-8830C07E97EC}"/>
              </a:ext>
            </a:extLst>
          </p:cNvPr>
          <p:cNvSpPr>
            <a:spLocks noGrp="1"/>
          </p:cNvSpPr>
          <p:nvPr>
            <p:ph type="title"/>
          </p:nvPr>
        </p:nvSpPr>
        <p:spPr>
          <a:xfrm>
            <a:off x="720000" y="301375"/>
            <a:ext cx="5534700" cy="1214700"/>
          </a:xfrm>
        </p:spPr>
        <p:txBody>
          <a:bodyPr/>
          <a:lstStyle/>
          <a:p>
            <a:r>
              <a:rPr lang="es-ES" dirty="0"/>
              <a:t>Vectores</a:t>
            </a:r>
          </a:p>
        </p:txBody>
      </p:sp>
      <p:sp>
        <p:nvSpPr>
          <p:cNvPr id="3" name="Subtítulo 2">
            <a:extLst>
              <a:ext uri="{FF2B5EF4-FFF2-40B4-BE49-F238E27FC236}">
                <a16:creationId xmlns:a16="http://schemas.microsoft.com/office/drawing/2014/main" id="{513B79CE-F2A9-158A-BCD6-F19C23FBCC7C}"/>
              </a:ext>
            </a:extLst>
          </p:cNvPr>
          <p:cNvSpPr>
            <a:spLocks noGrp="1"/>
          </p:cNvSpPr>
          <p:nvPr>
            <p:ph type="subTitle" idx="1"/>
          </p:nvPr>
        </p:nvSpPr>
        <p:spPr>
          <a:xfrm>
            <a:off x="720000" y="908725"/>
            <a:ext cx="7928700" cy="415250"/>
          </a:xfrm>
        </p:spPr>
        <p:txBody>
          <a:bodyPr/>
          <a:lstStyle/>
          <a:p>
            <a:pPr marL="139700" indent="0">
              <a:buNone/>
            </a:pPr>
            <a:r>
              <a:rPr lang="es-ES" dirty="0"/>
              <a:t>El operador de asignación &lt;- es usado para asignar un nombre al objeto. Para crear vectores:</a:t>
            </a:r>
            <a:endParaRPr lang="es-ES" b="0" dirty="0">
              <a:ea typeface="Cambria Math" panose="02040503050406030204" pitchFamily="18" charset="0"/>
            </a:endParaRPr>
          </a:p>
          <a:p>
            <a:pPr marL="139700" indent="0">
              <a:buNone/>
            </a:pPr>
            <a:endParaRPr lang="es-ES" dirty="0"/>
          </a:p>
        </p:txBody>
      </p:sp>
      <p:sp>
        <p:nvSpPr>
          <p:cNvPr id="5" name="Subtítulo 2">
            <a:extLst>
              <a:ext uri="{FF2B5EF4-FFF2-40B4-BE49-F238E27FC236}">
                <a16:creationId xmlns:a16="http://schemas.microsoft.com/office/drawing/2014/main" id="{383DA1B9-0B42-C2C6-1B02-E8ADAB3B3D8C}"/>
              </a:ext>
            </a:extLst>
          </p:cNvPr>
          <p:cNvSpPr txBox="1">
            <a:spLocks/>
          </p:cNvSpPr>
          <p:nvPr/>
        </p:nvSpPr>
        <p:spPr>
          <a:xfrm>
            <a:off x="720000" y="1358475"/>
            <a:ext cx="4156801"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v1 </a:t>
            </a:r>
            <a:r>
              <a:rPr lang="es-ES" dirty="0"/>
              <a:t>&lt;-  c(“a”, “b”, “c”)     # </a:t>
            </a:r>
            <a:r>
              <a:rPr lang="es-ES" dirty="0" err="1"/>
              <a:t>Character</a:t>
            </a:r>
            <a:endParaRPr lang="es-ES" dirty="0"/>
          </a:p>
          <a:p>
            <a:pPr marL="139700" indent="0">
              <a:buFont typeface="Hanken Grotesk Light"/>
              <a:buNone/>
            </a:pPr>
            <a:r>
              <a:rPr lang="es-ES" dirty="0">
                <a:ea typeface="Cambria Math" panose="02040503050406030204" pitchFamily="18" charset="0"/>
              </a:rPr>
              <a:t>v1</a:t>
            </a:r>
          </a:p>
          <a:p>
            <a:pPr marL="139700" indent="0">
              <a:buFont typeface="Hanken Grotesk Light"/>
              <a:buNone/>
            </a:pPr>
            <a:endParaRPr lang="es-ES" dirty="0"/>
          </a:p>
        </p:txBody>
      </p:sp>
      <p:sp>
        <p:nvSpPr>
          <p:cNvPr id="7" name="Google Shape;2169;p42">
            <a:extLst>
              <a:ext uri="{FF2B5EF4-FFF2-40B4-BE49-F238E27FC236}">
                <a16:creationId xmlns:a16="http://schemas.microsoft.com/office/drawing/2014/main" id="{6258F52F-2CB1-40DA-5D21-25319B3D883C}"/>
              </a:ext>
            </a:extLst>
          </p:cNvPr>
          <p:cNvSpPr txBox="1">
            <a:spLocks/>
          </p:cNvSpPr>
          <p:nvPr/>
        </p:nvSpPr>
        <p:spPr>
          <a:xfrm>
            <a:off x="797118" y="2781300"/>
            <a:ext cx="4317807" cy="200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0" indent="0">
              <a:buClr>
                <a:schemeClr val="dk1"/>
              </a:buClr>
              <a:buSzPts val="1100"/>
              <a:buFont typeface="Arial"/>
              <a:buNone/>
            </a:pPr>
            <a:r>
              <a:rPr lang="es-ES" dirty="0"/>
              <a:t>Nótese que</a:t>
            </a:r>
          </a:p>
          <a:p>
            <a:pPr>
              <a:spcBef>
                <a:spcPts val="1000"/>
              </a:spcBef>
              <a:buSzPts val="1400"/>
            </a:pPr>
            <a:r>
              <a:rPr lang="es-ES" b="1" dirty="0" err="1"/>
              <a:t>length</a:t>
            </a:r>
            <a:r>
              <a:rPr lang="es-ES" b="1" dirty="0"/>
              <a:t>() </a:t>
            </a:r>
            <a:r>
              <a:rPr lang="es-ES" dirty="0"/>
              <a:t>muestra la longitud del vector</a:t>
            </a:r>
          </a:p>
          <a:p>
            <a:pPr>
              <a:spcBef>
                <a:spcPts val="1000"/>
              </a:spcBef>
              <a:buSzPts val="1400"/>
            </a:pPr>
            <a:r>
              <a:rPr lang="es-ES" b="1" dirty="0" err="1"/>
              <a:t>typeof</a:t>
            </a:r>
            <a:r>
              <a:rPr lang="es-ES" b="1" dirty="0"/>
              <a:t>() </a:t>
            </a:r>
            <a:r>
              <a:rPr lang="es-ES" dirty="0"/>
              <a:t>muestra el tipo del vector</a:t>
            </a:r>
          </a:p>
          <a:p>
            <a:pPr>
              <a:spcBef>
                <a:spcPts val="1000"/>
              </a:spcBef>
              <a:buSzPts val="1400"/>
            </a:pPr>
            <a:r>
              <a:rPr lang="es-ES" b="1" dirty="0" err="1"/>
              <a:t>names</a:t>
            </a:r>
            <a:r>
              <a:rPr lang="es-ES" b="1" dirty="0"/>
              <a:t>() </a:t>
            </a:r>
            <a:r>
              <a:rPr lang="es-ES" dirty="0"/>
              <a:t>permite asignar nombres a los elementos</a:t>
            </a:r>
          </a:p>
          <a:p>
            <a:pPr>
              <a:spcBef>
                <a:spcPts val="1000"/>
              </a:spcBef>
              <a:buSzPts val="1400"/>
            </a:pPr>
            <a:r>
              <a:rPr lang="es-ES" dirty="0"/>
              <a:t>R emplea la ejecución por elementos (</a:t>
            </a:r>
            <a:r>
              <a:rPr lang="es-ES" b="1" dirty="0"/>
              <a:t>Figura 1</a:t>
            </a:r>
            <a:r>
              <a:rPr lang="es-ES" dirty="0"/>
              <a:t>)</a:t>
            </a:r>
          </a:p>
          <a:p>
            <a:pPr>
              <a:spcBef>
                <a:spcPts val="1000"/>
              </a:spcBef>
              <a:buSzPts val="1400"/>
            </a:pPr>
            <a:endParaRPr lang="es-ES" dirty="0"/>
          </a:p>
          <a:p>
            <a:pPr>
              <a:spcBef>
                <a:spcPts val="1000"/>
              </a:spcBef>
              <a:buSzPts val="1400"/>
            </a:pPr>
            <a:endParaRPr lang="es-ES" dirty="0"/>
          </a:p>
          <a:p>
            <a:pPr>
              <a:spcBef>
                <a:spcPts val="1000"/>
              </a:spcBef>
              <a:buSzPts val="1400"/>
            </a:pPr>
            <a:endParaRPr lang="es-ES" dirty="0"/>
          </a:p>
        </p:txBody>
      </p:sp>
      <p:sp>
        <p:nvSpPr>
          <p:cNvPr id="8" name="Subtítulo 2">
            <a:extLst>
              <a:ext uri="{FF2B5EF4-FFF2-40B4-BE49-F238E27FC236}">
                <a16:creationId xmlns:a16="http://schemas.microsoft.com/office/drawing/2014/main" id="{B840C359-5B3D-6191-77A0-37592BA30AE3}"/>
              </a:ext>
            </a:extLst>
          </p:cNvPr>
          <p:cNvSpPr txBox="1">
            <a:spLocks/>
          </p:cNvSpPr>
          <p:nvPr/>
        </p:nvSpPr>
        <p:spPr>
          <a:xfrm>
            <a:off x="720000" y="1966325"/>
            <a:ext cx="4317807" cy="41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Para seleccionar el elemento i del vector:</a:t>
            </a:r>
            <a:endParaRPr lang="es-ES" dirty="0">
              <a:ea typeface="Cambria Math" panose="02040503050406030204" pitchFamily="18" charset="0"/>
            </a:endParaRPr>
          </a:p>
          <a:p>
            <a:pPr marL="139700" indent="0">
              <a:buFont typeface="Hanken Grotesk Light"/>
              <a:buNone/>
            </a:pPr>
            <a:endParaRPr lang="es-ES" dirty="0"/>
          </a:p>
        </p:txBody>
      </p:sp>
      <p:sp>
        <p:nvSpPr>
          <p:cNvPr id="9" name="Subtítulo 2">
            <a:extLst>
              <a:ext uri="{FF2B5EF4-FFF2-40B4-BE49-F238E27FC236}">
                <a16:creationId xmlns:a16="http://schemas.microsoft.com/office/drawing/2014/main" id="{8B0990A7-1753-B7DA-38A6-1624D1EF7A9A}"/>
              </a:ext>
            </a:extLst>
          </p:cNvPr>
          <p:cNvSpPr txBox="1">
            <a:spLocks/>
          </p:cNvSpPr>
          <p:nvPr/>
        </p:nvSpPr>
        <p:spPr>
          <a:xfrm>
            <a:off x="797119" y="2295013"/>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v1[3]</a:t>
            </a:r>
          </a:p>
          <a:p>
            <a:pPr marL="139700" indent="0">
              <a:buFont typeface="Hanken Grotesk Light"/>
              <a:buNone/>
            </a:pPr>
            <a:r>
              <a:rPr lang="es-ES" dirty="0">
                <a:ea typeface="Cambria Math" panose="02040503050406030204" pitchFamily="18" charset="0"/>
              </a:rPr>
              <a:t>c</a:t>
            </a:r>
            <a:endParaRPr lang="es-ES" dirty="0"/>
          </a:p>
        </p:txBody>
      </p:sp>
      <p:graphicFrame>
        <p:nvGraphicFramePr>
          <p:cNvPr id="10" name="Tabla 9">
            <a:extLst>
              <a:ext uri="{FF2B5EF4-FFF2-40B4-BE49-F238E27FC236}">
                <a16:creationId xmlns:a16="http://schemas.microsoft.com/office/drawing/2014/main" id="{F800E042-13B9-3A30-757B-75FAE788733E}"/>
              </a:ext>
            </a:extLst>
          </p:cNvPr>
          <p:cNvGraphicFramePr>
            <a:graphicFrameLocks noGrp="1"/>
          </p:cNvGraphicFramePr>
          <p:nvPr>
            <p:extLst>
              <p:ext uri="{D42A27DB-BD31-4B8C-83A1-F6EECF244321}">
                <p14:modId xmlns:p14="http://schemas.microsoft.com/office/powerpoint/2010/main" val="4161147575"/>
              </p:ext>
            </p:extLst>
          </p:nvPr>
        </p:nvGraphicFramePr>
        <p:xfrm>
          <a:off x="6084595" y="1635745"/>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1" name="Tabla 10">
            <a:extLst>
              <a:ext uri="{FF2B5EF4-FFF2-40B4-BE49-F238E27FC236}">
                <a16:creationId xmlns:a16="http://schemas.microsoft.com/office/drawing/2014/main" id="{09A3358D-986B-1BBF-9F20-A15C435D758F}"/>
              </a:ext>
            </a:extLst>
          </p:cNvPr>
          <p:cNvGraphicFramePr>
            <a:graphicFrameLocks noGrp="1"/>
          </p:cNvGraphicFramePr>
          <p:nvPr>
            <p:extLst>
              <p:ext uri="{D42A27DB-BD31-4B8C-83A1-F6EECF244321}">
                <p14:modId xmlns:p14="http://schemas.microsoft.com/office/powerpoint/2010/main" val="536226547"/>
              </p:ext>
            </p:extLst>
          </p:nvPr>
        </p:nvGraphicFramePr>
        <p:xfrm>
          <a:off x="6510453" y="1635745"/>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8" name="Tabla 17">
            <a:extLst>
              <a:ext uri="{FF2B5EF4-FFF2-40B4-BE49-F238E27FC236}">
                <a16:creationId xmlns:a16="http://schemas.microsoft.com/office/drawing/2014/main" id="{87ED0E6A-2BBC-BC7C-5F03-11FE2440731F}"/>
              </a:ext>
            </a:extLst>
          </p:cNvPr>
          <p:cNvGraphicFramePr>
            <a:graphicFrameLocks noGrp="1"/>
          </p:cNvGraphicFramePr>
          <p:nvPr>
            <p:extLst>
              <p:ext uri="{D42A27DB-BD31-4B8C-83A1-F6EECF244321}">
                <p14:modId xmlns:p14="http://schemas.microsoft.com/office/powerpoint/2010/main" val="3733297725"/>
              </p:ext>
            </p:extLst>
          </p:nvPr>
        </p:nvGraphicFramePr>
        <p:xfrm>
          <a:off x="6986382" y="1635745"/>
          <a:ext cx="319569" cy="975360"/>
        </p:xfrm>
        <a:graphic>
          <a:graphicData uri="http://schemas.openxmlformats.org/drawingml/2006/table">
            <a:tbl>
              <a:tblPr firstRow="1" bandRow="1">
                <a:tableStyleId>{CB0992B4-E457-47B5-AC85-22F5C8D33FF6}</a:tableStyleId>
              </a:tblPr>
              <a:tblGrid>
                <a:gridCol w="319569">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9</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16</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9" name="Tabla 18">
            <a:extLst>
              <a:ext uri="{FF2B5EF4-FFF2-40B4-BE49-F238E27FC236}">
                <a16:creationId xmlns:a16="http://schemas.microsoft.com/office/drawing/2014/main" id="{1505EB31-40FF-8D9D-0137-0E18602E9FFD}"/>
              </a:ext>
            </a:extLst>
          </p:cNvPr>
          <p:cNvGraphicFramePr>
            <a:graphicFrameLocks noGrp="1"/>
          </p:cNvGraphicFramePr>
          <p:nvPr>
            <p:extLst>
              <p:ext uri="{D42A27DB-BD31-4B8C-83A1-F6EECF244321}">
                <p14:modId xmlns:p14="http://schemas.microsoft.com/office/powerpoint/2010/main" val="3195890778"/>
              </p:ext>
            </p:extLst>
          </p:nvPr>
        </p:nvGraphicFramePr>
        <p:xfrm>
          <a:off x="5731825" y="2867863"/>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0" name="Tabla 19">
            <a:extLst>
              <a:ext uri="{FF2B5EF4-FFF2-40B4-BE49-F238E27FC236}">
                <a16:creationId xmlns:a16="http://schemas.microsoft.com/office/drawing/2014/main" id="{C1280CEA-BDBA-903B-415F-5BC277B6A853}"/>
              </a:ext>
            </a:extLst>
          </p:cNvPr>
          <p:cNvGraphicFramePr>
            <a:graphicFrameLocks noGrp="1"/>
          </p:cNvGraphicFramePr>
          <p:nvPr>
            <p:extLst>
              <p:ext uri="{D42A27DB-BD31-4B8C-83A1-F6EECF244321}">
                <p14:modId xmlns:p14="http://schemas.microsoft.com/office/powerpoint/2010/main" val="1099371653"/>
              </p:ext>
            </p:extLst>
          </p:nvPr>
        </p:nvGraphicFramePr>
        <p:xfrm>
          <a:off x="6165634" y="2867863"/>
          <a:ext cx="178132" cy="48768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bl>
          </a:graphicData>
        </a:graphic>
      </p:graphicFrame>
      <p:graphicFrame>
        <p:nvGraphicFramePr>
          <p:cNvPr id="22" name="Tabla 21">
            <a:extLst>
              <a:ext uri="{FF2B5EF4-FFF2-40B4-BE49-F238E27FC236}">
                <a16:creationId xmlns:a16="http://schemas.microsoft.com/office/drawing/2014/main" id="{B9D2F6A2-ACC2-AA2E-2E34-0DC64DB2373D}"/>
              </a:ext>
            </a:extLst>
          </p:cNvPr>
          <p:cNvGraphicFramePr>
            <a:graphicFrameLocks noGrp="1"/>
          </p:cNvGraphicFramePr>
          <p:nvPr>
            <p:extLst>
              <p:ext uri="{D42A27DB-BD31-4B8C-83A1-F6EECF244321}">
                <p14:modId xmlns:p14="http://schemas.microsoft.com/office/powerpoint/2010/main" val="724249431"/>
              </p:ext>
            </p:extLst>
          </p:nvPr>
        </p:nvGraphicFramePr>
        <p:xfrm>
          <a:off x="6572190" y="2867863"/>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3" name="Tabla 22">
            <a:extLst>
              <a:ext uri="{FF2B5EF4-FFF2-40B4-BE49-F238E27FC236}">
                <a16:creationId xmlns:a16="http://schemas.microsoft.com/office/drawing/2014/main" id="{EB2C21BB-D4DF-7977-5C75-D419DCE163F6}"/>
              </a:ext>
            </a:extLst>
          </p:cNvPr>
          <p:cNvGraphicFramePr>
            <a:graphicFrameLocks noGrp="1"/>
          </p:cNvGraphicFramePr>
          <p:nvPr>
            <p:extLst>
              <p:ext uri="{D42A27DB-BD31-4B8C-83A1-F6EECF244321}">
                <p14:modId xmlns:p14="http://schemas.microsoft.com/office/powerpoint/2010/main" val="665160678"/>
              </p:ext>
            </p:extLst>
          </p:nvPr>
        </p:nvGraphicFramePr>
        <p:xfrm>
          <a:off x="7016009" y="2893813"/>
          <a:ext cx="221200" cy="975360"/>
        </p:xfrm>
        <a:graphic>
          <a:graphicData uri="http://schemas.openxmlformats.org/drawingml/2006/table">
            <a:tbl>
              <a:tblPr firstRow="1" bandRow="1">
                <a:tableStyleId>{CB0992B4-E457-47B5-AC85-22F5C8D33FF6}</a:tableStyleId>
              </a:tblPr>
              <a:tblGrid>
                <a:gridCol w="221200">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4" name="Tabla 23">
            <a:extLst>
              <a:ext uri="{FF2B5EF4-FFF2-40B4-BE49-F238E27FC236}">
                <a16:creationId xmlns:a16="http://schemas.microsoft.com/office/drawing/2014/main" id="{EE6F00AA-A04D-8240-8E41-A48EA1BF1547}"/>
              </a:ext>
            </a:extLst>
          </p:cNvPr>
          <p:cNvGraphicFramePr>
            <a:graphicFrameLocks noGrp="1"/>
          </p:cNvGraphicFramePr>
          <p:nvPr>
            <p:extLst>
              <p:ext uri="{D42A27DB-BD31-4B8C-83A1-F6EECF244321}">
                <p14:modId xmlns:p14="http://schemas.microsoft.com/office/powerpoint/2010/main" val="882499937"/>
              </p:ext>
            </p:extLst>
          </p:nvPr>
        </p:nvGraphicFramePr>
        <p:xfrm>
          <a:off x="7494919" y="2885862"/>
          <a:ext cx="236149" cy="975360"/>
        </p:xfrm>
        <a:graphic>
          <a:graphicData uri="http://schemas.openxmlformats.org/drawingml/2006/table">
            <a:tbl>
              <a:tblPr firstRow="1" bandRow="1">
                <a:tableStyleId>{CB0992B4-E457-47B5-AC85-22F5C8D33FF6}</a:tableStyleId>
              </a:tblPr>
              <a:tblGrid>
                <a:gridCol w="236149">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8</a:t>
                      </a:r>
                    </a:p>
                  </a:txBody>
                  <a:tcPr marL="45720" marR="45720">
                    <a:solidFill>
                      <a:srgbClr val="DAE3F3"/>
                    </a:solidFill>
                  </a:tcPr>
                </a:tc>
                <a:extLst>
                  <a:ext uri="{0D108BD9-81ED-4DB2-BD59-A6C34878D82A}">
                    <a16:rowId xmlns:a16="http://schemas.microsoft.com/office/drawing/2014/main" val="562355834"/>
                  </a:ext>
                </a:extLst>
              </a:tr>
            </a:tbl>
          </a:graphicData>
        </a:graphic>
      </p:graphicFrame>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CF7B0C94-5FB7-ECDF-4A8E-870A3150EEDE}"/>
                  </a:ext>
                </a:extLst>
              </p:cNvPr>
              <p:cNvSpPr txBox="1"/>
              <p:nvPr/>
            </p:nvSpPr>
            <p:spPr>
              <a:xfrm>
                <a:off x="6287055" y="2015703"/>
                <a:ext cx="1827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xmlns="">
          <p:sp>
            <p:nvSpPr>
              <p:cNvPr id="25" name="CuadroTexto 24">
                <a:extLst>
                  <a:ext uri="{FF2B5EF4-FFF2-40B4-BE49-F238E27FC236}">
                    <a16:creationId xmlns:a16="http://schemas.microsoft.com/office/drawing/2014/main" id="{CF7B0C94-5FB7-ECDF-4A8E-870A3150EEDE}"/>
                  </a:ext>
                </a:extLst>
              </p:cNvPr>
              <p:cNvSpPr txBox="1">
                <a:spLocks noRot="1" noChangeAspect="1" noMove="1" noResize="1" noEditPoints="1" noAdjustHandles="1" noChangeArrowheads="1" noChangeShapeType="1" noTextEdit="1"/>
              </p:cNvSpPr>
              <p:nvPr/>
            </p:nvSpPr>
            <p:spPr>
              <a:xfrm>
                <a:off x="6287055" y="2015703"/>
                <a:ext cx="182742" cy="215444"/>
              </a:xfrm>
              <a:prstGeom prst="rect">
                <a:avLst/>
              </a:prstGeom>
              <a:blipFill>
                <a:blip r:embed="rId2"/>
                <a:stretch>
                  <a:fillRect l="-10000" r="-1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AA10C9CD-6665-A64D-EB48-0D1B2A853B28}"/>
                  </a:ext>
                </a:extLst>
              </p:cNvPr>
              <p:cNvSpPr txBox="1"/>
              <p:nvPr/>
            </p:nvSpPr>
            <p:spPr>
              <a:xfrm>
                <a:off x="5954602" y="3268563"/>
                <a:ext cx="1827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xmlns="">
          <p:sp>
            <p:nvSpPr>
              <p:cNvPr id="26" name="CuadroTexto 25">
                <a:extLst>
                  <a:ext uri="{FF2B5EF4-FFF2-40B4-BE49-F238E27FC236}">
                    <a16:creationId xmlns:a16="http://schemas.microsoft.com/office/drawing/2014/main" id="{AA10C9CD-6665-A64D-EB48-0D1B2A853B28}"/>
                  </a:ext>
                </a:extLst>
              </p:cNvPr>
              <p:cNvSpPr txBox="1">
                <a:spLocks noRot="1" noChangeAspect="1" noMove="1" noResize="1" noEditPoints="1" noAdjustHandles="1" noChangeArrowheads="1" noChangeShapeType="1" noTextEdit="1"/>
              </p:cNvSpPr>
              <p:nvPr/>
            </p:nvSpPr>
            <p:spPr>
              <a:xfrm>
                <a:off x="5954602" y="3268563"/>
                <a:ext cx="182742" cy="215444"/>
              </a:xfrm>
              <a:prstGeom prst="rect">
                <a:avLst/>
              </a:prstGeom>
              <a:blipFill>
                <a:blip r:embed="rId3"/>
                <a:stretch>
                  <a:fillRect l="-13333" r="-1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546BB0AF-354E-38D9-2BEA-F330931C25BF}"/>
                  </a:ext>
                </a:extLst>
              </p:cNvPr>
              <p:cNvSpPr txBox="1"/>
              <p:nvPr/>
            </p:nvSpPr>
            <p:spPr>
              <a:xfrm>
                <a:off x="6803641" y="3247821"/>
                <a:ext cx="1827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xmlns="">
          <p:sp>
            <p:nvSpPr>
              <p:cNvPr id="27" name="CuadroTexto 26">
                <a:extLst>
                  <a:ext uri="{FF2B5EF4-FFF2-40B4-BE49-F238E27FC236}">
                    <a16:creationId xmlns:a16="http://schemas.microsoft.com/office/drawing/2014/main" id="{546BB0AF-354E-38D9-2BEA-F330931C25BF}"/>
                  </a:ext>
                </a:extLst>
              </p:cNvPr>
              <p:cNvSpPr txBox="1">
                <a:spLocks noRot="1" noChangeAspect="1" noMove="1" noResize="1" noEditPoints="1" noAdjustHandles="1" noChangeArrowheads="1" noChangeShapeType="1" noTextEdit="1"/>
              </p:cNvSpPr>
              <p:nvPr/>
            </p:nvSpPr>
            <p:spPr>
              <a:xfrm>
                <a:off x="6803641" y="3247821"/>
                <a:ext cx="182742" cy="215444"/>
              </a:xfrm>
              <a:prstGeom prst="rect">
                <a:avLst/>
              </a:prstGeom>
              <a:blipFill>
                <a:blip r:embed="rId2"/>
                <a:stretch>
                  <a:fillRect l="-10000" r="-16667"/>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53AC7BCA-B3E2-40C4-D8EF-71E7A32AC55D}"/>
              </a:ext>
            </a:extLst>
          </p:cNvPr>
          <p:cNvSpPr txBox="1"/>
          <p:nvPr/>
        </p:nvSpPr>
        <p:spPr>
          <a:xfrm>
            <a:off x="6401508" y="3268563"/>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29" name="CuadroTexto 28">
            <a:extLst>
              <a:ext uri="{FF2B5EF4-FFF2-40B4-BE49-F238E27FC236}">
                <a16:creationId xmlns:a16="http://schemas.microsoft.com/office/drawing/2014/main" id="{AB62BD1C-96DD-4400-3941-60B132229851}"/>
              </a:ext>
            </a:extLst>
          </p:cNvPr>
          <p:cNvSpPr txBox="1"/>
          <p:nvPr/>
        </p:nvSpPr>
        <p:spPr>
          <a:xfrm>
            <a:off x="7305951" y="3273771"/>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30" name="CuadroTexto 29">
            <a:extLst>
              <a:ext uri="{FF2B5EF4-FFF2-40B4-BE49-F238E27FC236}">
                <a16:creationId xmlns:a16="http://schemas.microsoft.com/office/drawing/2014/main" id="{C909E7B8-7B96-C38D-5EB7-E4BE64C517CA}"/>
              </a:ext>
            </a:extLst>
          </p:cNvPr>
          <p:cNvSpPr txBox="1"/>
          <p:nvPr/>
        </p:nvSpPr>
        <p:spPr>
          <a:xfrm>
            <a:off x="6754629" y="2015703"/>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31" name="Rectángulo 30">
            <a:extLst>
              <a:ext uri="{FF2B5EF4-FFF2-40B4-BE49-F238E27FC236}">
                <a16:creationId xmlns:a16="http://schemas.microsoft.com/office/drawing/2014/main" id="{D05AFFE1-3D5F-FD6C-C143-D6A0715A3FB2}"/>
              </a:ext>
            </a:extLst>
          </p:cNvPr>
          <p:cNvSpPr/>
          <p:nvPr/>
        </p:nvSpPr>
        <p:spPr>
          <a:xfrm>
            <a:off x="5375082" y="1516075"/>
            <a:ext cx="2679589" cy="2602701"/>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Subtítulo 2">
            <a:extLst>
              <a:ext uri="{FF2B5EF4-FFF2-40B4-BE49-F238E27FC236}">
                <a16:creationId xmlns:a16="http://schemas.microsoft.com/office/drawing/2014/main" id="{38DC62E2-B1DB-7D21-51BB-FB4315B82585}"/>
              </a:ext>
            </a:extLst>
          </p:cNvPr>
          <p:cNvSpPr txBox="1">
            <a:spLocks/>
          </p:cNvSpPr>
          <p:nvPr/>
        </p:nvSpPr>
        <p:spPr>
          <a:xfrm>
            <a:off x="5162008" y="4070500"/>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1: </a:t>
            </a:r>
            <a:r>
              <a:rPr lang="es-ES" sz="1000" dirty="0"/>
              <a:t>ejecución por elementos para vectores</a:t>
            </a:r>
            <a:endParaRPr lang="es-ES" sz="1000" b="1" dirty="0"/>
          </a:p>
        </p:txBody>
      </p:sp>
      <p:sp>
        <p:nvSpPr>
          <p:cNvPr id="33" name="Google Shape;3095;p77" descr="Timeline background shape">
            <a:extLst>
              <a:ext uri="{FF2B5EF4-FFF2-40B4-BE49-F238E27FC236}">
                <a16:creationId xmlns:a16="http://schemas.microsoft.com/office/drawing/2014/main" id="{1959934B-145B-DB0E-1CB1-FE25168D40FF}"/>
              </a:ext>
            </a:extLst>
          </p:cNvPr>
          <p:cNvSpPr/>
          <p:nvPr/>
        </p:nvSpPr>
        <p:spPr>
          <a:xfrm>
            <a:off x="7049740" y="463238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62040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8A3AC-7364-0221-7F4D-C8AED6FACFB7}"/>
              </a:ext>
            </a:extLst>
          </p:cNvPr>
          <p:cNvSpPr>
            <a:spLocks noGrp="1"/>
          </p:cNvSpPr>
          <p:nvPr>
            <p:ph type="title"/>
          </p:nvPr>
        </p:nvSpPr>
        <p:spPr/>
        <p:txBody>
          <a:bodyPr/>
          <a:lstStyle/>
          <a:p>
            <a:r>
              <a:rPr lang="es-ES" dirty="0"/>
              <a:t>Matrices</a:t>
            </a:r>
          </a:p>
        </p:txBody>
      </p:sp>
      <p:sp>
        <p:nvSpPr>
          <p:cNvPr id="3" name="Subtítulo 2">
            <a:extLst>
              <a:ext uri="{FF2B5EF4-FFF2-40B4-BE49-F238E27FC236}">
                <a16:creationId xmlns:a16="http://schemas.microsoft.com/office/drawing/2014/main" id="{2BE3A641-44C9-3855-48AD-987E0F5AE527}"/>
              </a:ext>
            </a:extLst>
          </p:cNvPr>
          <p:cNvSpPr>
            <a:spLocks noGrp="1"/>
          </p:cNvSpPr>
          <p:nvPr>
            <p:ph type="subTitle" idx="1"/>
          </p:nvPr>
        </p:nvSpPr>
        <p:spPr>
          <a:xfrm>
            <a:off x="720000" y="1258701"/>
            <a:ext cx="4294800" cy="979532"/>
          </a:xfrm>
        </p:spPr>
        <p:txBody>
          <a:bodyPr/>
          <a:lstStyle/>
          <a:p>
            <a:pPr marL="139700" indent="0">
              <a:buNone/>
            </a:pPr>
            <a:r>
              <a:rPr lang="es-ES" dirty="0"/>
              <a:t>Una matriz es definida usando </a:t>
            </a:r>
            <a:r>
              <a:rPr lang="es-ES" b="1" dirty="0" err="1"/>
              <a:t>matrix</a:t>
            </a:r>
            <a:r>
              <a:rPr lang="es-ES" b="1" dirty="0"/>
              <a:t>()</a:t>
            </a:r>
            <a:r>
              <a:rPr lang="es-ES" dirty="0"/>
              <a:t>. El parámetro </a:t>
            </a:r>
            <a:r>
              <a:rPr lang="es-ES" b="1" dirty="0" err="1"/>
              <a:t>byrow</a:t>
            </a:r>
            <a:r>
              <a:rPr lang="es-ES" b="1" dirty="0"/>
              <a:t> </a:t>
            </a:r>
            <a:r>
              <a:rPr lang="es-ES" dirty="0"/>
              <a:t>determina si las entradas son completas según filas (</a:t>
            </a:r>
            <a:r>
              <a:rPr lang="es-ES" b="1" dirty="0"/>
              <a:t>TRUE</a:t>
            </a:r>
            <a:r>
              <a:rPr lang="es-ES" dirty="0"/>
              <a:t>) o según columnas (</a:t>
            </a:r>
            <a:r>
              <a:rPr lang="es-ES" b="1" dirty="0"/>
              <a:t>FALSE</a:t>
            </a:r>
            <a:r>
              <a:rPr lang="es-ES" dirty="0"/>
              <a:t>).</a:t>
            </a:r>
          </a:p>
        </p:txBody>
      </p:sp>
      <p:sp>
        <p:nvSpPr>
          <p:cNvPr id="5" name="Subtítulo 2">
            <a:extLst>
              <a:ext uri="{FF2B5EF4-FFF2-40B4-BE49-F238E27FC236}">
                <a16:creationId xmlns:a16="http://schemas.microsoft.com/office/drawing/2014/main" id="{99D96998-5859-FDF8-94F3-AE76F4D66EBE}"/>
              </a:ext>
            </a:extLst>
          </p:cNvPr>
          <p:cNvSpPr txBox="1">
            <a:spLocks/>
          </p:cNvSpPr>
          <p:nvPr/>
        </p:nvSpPr>
        <p:spPr>
          <a:xfrm>
            <a:off x="720000" y="3367387"/>
            <a:ext cx="4520740"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Las entradas de la  matriz son seleccionadas usando [i, j]:</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5872F976-6CC7-86D1-ED8D-2E32980388E7}"/>
              </a:ext>
            </a:extLst>
          </p:cNvPr>
          <p:cNvSpPr txBox="1">
            <a:spLocks/>
          </p:cNvSpPr>
          <p:nvPr/>
        </p:nvSpPr>
        <p:spPr>
          <a:xfrm>
            <a:off x="935118" y="2234740"/>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 &lt;- </a:t>
            </a:r>
            <a:r>
              <a:rPr lang="es-ES" dirty="0" err="1">
                <a:ea typeface="Cambria Math" panose="02040503050406030204" pitchFamily="18" charset="0"/>
              </a:rPr>
              <a:t>matrix</a:t>
            </a:r>
            <a:r>
              <a:rPr lang="es-ES" dirty="0">
                <a:ea typeface="Cambria Math" panose="02040503050406030204" pitchFamily="18" charset="0"/>
              </a:rPr>
              <a:t>(1:9, </a:t>
            </a:r>
            <a:r>
              <a:rPr lang="es-ES" dirty="0" err="1">
                <a:ea typeface="Cambria Math" panose="02040503050406030204" pitchFamily="18" charset="0"/>
              </a:rPr>
              <a:t>nrow</a:t>
            </a:r>
            <a:r>
              <a:rPr lang="es-ES" dirty="0">
                <a:ea typeface="Cambria Math" panose="02040503050406030204" pitchFamily="18" charset="0"/>
              </a:rPr>
              <a:t> = 3, </a:t>
            </a:r>
            <a:r>
              <a:rPr lang="es-ES" dirty="0" err="1">
                <a:ea typeface="Cambria Math" panose="02040503050406030204" pitchFamily="18" charset="0"/>
              </a:rPr>
              <a:t>ncol</a:t>
            </a:r>
            <a:r>
              <a:rPr lang="es-ES" dirty="0">
                <a:ea typeface="Cambria Math" panose="02040503050406030204" pitchFamily="18" charset="0"/>
              </a:rPr>
              <a:t> = 3, </a:t>
            </a:r>
            <a:r>
              <a:rPr lang="es-ES" dirty="0" err="1">
                <a:ea typeface="Cambria Math" panose="02040503050406030204" pitchFamily="18" charset="0"/>
              </a:rPr>
              <a:t>byrow</a:t>
            </a:r>
            <a:r>
              <a:rPr lang="es-ES" dirty="0">
                <a:ea typeface="Cambria Math" panose="02040503050406030204" pitchFamily="18" charset="0"/>
              </a:rPr>
              <a:t> = T)</a:t>
            </a:r>
          </a:p>
          <a:p>
            <a:pPr marL="139700" indent="0">
              <a:buFont typeface="Hanken Grotesk Light"/>
              <a:buNone/>
            </a:pPr>
            <a:r>
              <a:rPr lang="es-ES" dirty="0">
                <a:ea typeface="Cambria Math" panose="02040503050406030204" pitchFamily="18" charset="0"/>
              </a:rPr>
              <a:t>m1</a:t>
            </a:r>
            <a:endParaRPr lang="es-ES" dirty="0"/>
          </a:p>
        </p:txBody>
      </p:sp>
      <p:sp>
        <p:nvSpPr>
          <p:cNvPr id="7" name="Subtítulo 2">
            <a:extLst>
              <a:ext uri="{FF2B5EF4-FFF2-40B4-BE49-F238E27FC236}">
                <a16:creationId xmlns:a16="http://schemas.microsoft.com/office/drawing/2014/main" id="{E87916E7-E584-0013-A0AF-1DB34D4B89BB}"/>
              </a:ext>
            </a:extLst>
          </p:cNvPr>
          <p:cNvSpPr txBox="1">
            <a:spLocks/>
          </p:cNvSpPr>
          <p:nvPr/>
        </p:nvSpPr>
        <p:spPr>
          <a:xfrm>
            <a:off x="935118" y="3783587"/>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m1[2,3] # Fila 2 y columna 3</a:t>
            </a:r>
            <a:endParaRPr lang="es-ES" dirty="0"/>
          </a:p>
        </p:txBody>
      </p:sp>
      <p:pic>
        <p:nvPicPr>
          <p:cNvPr id="11" name="Imagen 10" descr="Imagen que contiene biombo, juego, edificio, dibujo&#10;&#10;Descripción generada automáticamente">
            <a:extLst>
              <a:ext uri="{FF2B5EF4-FFF2-40B4-BE49-F238E27FC236}">
                <a16:creationId xmlns:a16="http://schemas.microsoft.com/office/drawing/2014/main" id="{023D4690-94DC-DFAB-0424-351AF48A856C}"/>
              </a:ext>
            </a:extLst>
          </p:cNvPr>
          <p:cNvPicPr>
            <a:picLocks noChangeAspect="1"/>
          </p:cNvPicPr>
          <p:nvPr/>
        </p:nvPicPr>
        <p:blipFill rotWithShape="1">
          <a:blip r:embed="rId2"/>
          <a:srcRect l="32978" t="12783" r="34201" b="4284"/>
          <a:stretch/>
        </p:blipFill>
        <p:spPr>
          <a:xfrm>
            <a:off x="7175532" y="1233284"/>
            <a:ext cx="1448656" cy="1422736"/>
          </a:xfrm>
          <a:prstGeom prst="rect">
            <a:avLst/>
          </a:prstGeom>
          <a:noFill/>
          <a:ln>
            <a:noFill/>
          </a:ln>
        </p:spPr>
      </p:pic>
      <p:pic>
        <p:nvPicPr>
          <p:cNvPr id="12" name="Imagen 11" descr="Imagen que contiene biombo, juego, edificio, dibujo&#10;&#10;Descripción generada automáticamente">
            <a:extLst>
              <a:ext uri="{FF2B5EF4-FFF2-40B4-BE49-F238E27FC236}">
                <a16:creationId xmlns:a16="http://schemas.microsoft.com/office/drawing/2014/main" id="{BBC9C725-148A-5E02-67D6-2B1586C15522}"/>
              </a:ext>
            </a:extLst>
          </p:cNvPr>
          <p:cNvPicPr>
            <a:picLocks noChangeAspect="1"/>
          </p:cNvPicPr>
          <p:nvPr/>
        </p:nvPicPr>
        <p:blipFill rotWithShape="1">
          <a:blip r:embed="rId2"/>
          <a:srcRect l="2604" t="13053" r="67718" b="9731"/>
          <a:stretch/>
        </p:blipFill>
        <p:spPr>
          <a:xfrm>
            <a:off x="5611463" y="1258701"/>
            <a:ext cx="1357056" cy="1372351"/>
          </a:xfrm>
          <a:prstGeom prst="rect">
            <a:avLst/>
          </a:prstGeom>
          <a:noFill/>
          <a:ln>
            <a:noFill/>
          </a:ln>
        </p:spPr>
      </p:pic>
      <p:pic>
        <p:nvPicPr>
          <p:cNvPr id="13" name="Imagen 12" descr="Imagen que contiene biombo, juego, edificio, dibujo&#10;&#10;Descripción generada automáticamente">
            <a:extLst>
              <a:ext uri="{FF2B5EF4-FFF2-40B4-BE49-F238E27FC236}">
                <a16:creationId xmlns:a16="http://schemas.microsoft.com/office/drawing/2014/main" id="{8ECC0852-B47E-0096-0AA6-61E51C82DCB7}"/>
              </a:ext>
            </a:extLst>
          </p:cNvPr>
          <p:cNvPicPr>
            <a:picLocks noChangeAspect="1"/>
          </p:cNvPicPr>
          <p:nvPr/>
        </p:nvPicPr>
        <p:blipFill rotWithShape="1">
          <a:blip r:embed="rId2"/>
          <a:srcRect l="63240" t="9855" r="3938" b="7211"/>
          <a:stretch/>
        </p:blipFill>
        <p:spPr>
          <a:xfrm>
            <a:off x="6325281" y="2656020"/>
            <a:ext cx="1448655" cy="1422734"/>
          </a:xfrm>
          <a:prstGeom prst="rect">
            <a:avLst/>
          </a:prstGeom>
          <a:noFill/>
          <a:ln>
            <a:noFill/>
          </a:ln>
        </p:spPr>
      </p:pic>
      <p:sp>
        <p:nvSpPr>
          <p:cNvPr id="15" name="Rectángulo 14">
            <a:extLst>
              <a:ext uri="{FF2B5EF4-FFF2-40B4-BE49-F238E27FC236}">
                <a16:creationId xmlns:a16="http://schemas.microsoft.com/office/drawing/2014/main" id="{26959F2B-6209-0924-C3CC-0186DA3B1020}"/>
              </a:ext>
            </a:extLst>
          </p:cNvPr>
          <p:cNvSpPr/>
          <p:nvPr/>
        </p:nvSpPr>
        <p:spPr>
          <a:xfrm>
            <a:off x="5404449" y="1146850"/>
            <a:ext cx="3306414" cy="3076234"/>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Subtítulo 2">
            <a:extLst>
              <a:ext uri="{FF2B5EF4-FFF2-40B4-BE49-F238E27FC236}">
                <a16:creationId xmlns:a16="http://schemas.microsoft.com/office/drawing/2014/main" id="{6B0871E0-0261-CF40-F134-4CD86B6ED1F2}"/>
              </a:ext>
            </a:extLst>
          </p:cNvPr>
          <p:cNvSpPr txBox="1">
            <a:spLocks/>
          </p:cNvSpPr>
          <p:nvPr/>
        </p:nvSpPr>
        <p:spPr>
          <a:xfrm>
            <a:off x="5178509" y="4203051"/>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2: </a:t>
            </a:r>
            <a:r>
              <a:rPr lang="es-ES" sz="1000" dirty="0"/>
              <a:t>selección de entradas</a:t>
            </a:r>
            <a:endParaRPr lang="es-ES" sz="1000" b="1" dirty="0"/>
          </a:p>
        </p:txBody>
      </p:sp>
      <p:sp>
        <p:nvSpPr>
          <p:cNvPr id="17" name="Google Shape;3095;p77" descr="Timeline background shape">
            <a:extLst>
              <a:ext uri="{FF2B5EF4-FFF2-40B4-BE49-F238E27FC236}">
                <a16:creationId xmlns:a16="http://schemas.microsoft.com/office/drawing/2014/main" id="{29301CA2-0186-C132-B0C9-F4C41C3DF008}"/>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00591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9DA3-25BC-63E6-2766-3B73FF82A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48EFBC8-192A-11AE-1F55-C9FE2A9322A4}"/>
              </a:ext>
            </a:extLst>
          </p:cNvPr>
          <p:cNvSpPr>
            <a:spLocks noGrp="1"/>
          </p:cNvSpPr>
          <p:nvPr>
            <p:ph type="title"/>
          </p:nvPr>
        </p:nvSpPr>
        <p:spPr/>
        <p:txBody>
          <a:bodyPr/>
          <a:lstStyle/>
          <a:p>
            <a:r>
              <a:rPr lang="es-ES" dirty="0"/>
              <a:t>Nota: operaciones con matrices</a:t>
            </a:r>
          </a:p>
        </p:txBody>
      </p:sp>
      <p:sp>
        <p:nvSpPr>
          <p:cNvPr id="3" name="Subtítulo 2">
            <a:extLst>
              <a:ext uri="{FF2B5EF4-FFF2-40B4-BE49-F238E27FC236}">
                <a16:creationId xmlns:a16="http://schemas.microsoft.com/office/drawing/2014/main" id="{5EDA6BA6-C147-3A72-75EC-33353839304B}"/>
              </a:ext>
            </a:extLst>
          </p:cNvPr>
          <p:cNvSpPr>
            <a:spLocks noGrp="1"/>
          </p:cNvSpPr>
          <p:nvPr>
            <p:ph type="subTitle" idx="1"/>
          </p:nvPr>
        </p:nvSpPr>
        <p:spPr>
          <a:xfrm>
            <a:off x="647809" y="1255208"/>
            <a:ext cx="4294800" cy="979532"/>
          </a:xfrm>
        </p:spPr>
        <p:txBody>
          <a:bodyPr/>
          <a:lstStyle/>
          <a:p>
            <a:pPr marL="139700" indent="0">
              <a:buNone/>
            </a:pPr>
            <a:r>
              <a:rPr lang="es-ES" dirty="0"/>
              <a:t>A diferencia de la ejecución por elementos </a:t>
            </a:r>
            <a:r>
              <a:rPr lang="es-ES" b="1" dirty="0"/>
              <a:t>a*b</a:t>
            </a:r>
            <a:r>
              <a:rPr lang="es-ES" dirty="0"/>
              <a:t>, el producto de matrices se obtiene de:</a:t>
            </a:r>
          </a:p>
        </p:txBody>
      </p:sp>
      <p:sp>
        <p:nvSpPr>
          <p:cNvPr id="5" name="Subtítulo 2">
            <a:extLst>
              <a:ext uri="{FF2B5EF4-FFF2-40B4-BE49-F238E27FC236}">
                <a16:creationId xmlns:a16="http://schemas.microsoft.com/office/drawing/2014/main" id="{B61366BB-7A9D-ED44-8CE4-E22F4A157D99}"/>
              </a:ext>
            </a:extLst>
          </p:cNvPr>
          <p:cNvSpPr txBox="1">
            <a:spLocks/>
          </p:cNvSpPr>
          <p:nvPr/>
        </p:nvSpPr>
        <p:spPr>
          <a:xfrm>
            <a:off x="647808" y="3502168"/>
            <a:ext cx="4393421"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 </a:t>
            </a:r>
            <a:r>
              <a:rPr lang="es-ES" b="1" dirty="0"/>
              <a:t>Tabla 1 </a:t>
            </a:r>
            <a:r>
              <a:rPr lang="es-ES" dirty="0"/>
              <a:t>muestra otras operaciones útiles usando matrices.</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07712CFB-0CC2-2ADF-1DA0-BDB58D7A500B}"/>
              </a:ext>
            </a:extLst>
          </p:cNvPr>
          <p:cNvSpPr txBox="1">
            <a:spLocks/>
          </p:cNvSpPr>
          <p:nvPr/>
        </p:nvSpPr>
        <p:spPr>
          <a:xfrm>
            <a:off x="850895" y="2234740"/>
            <a:ext cx="36368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m1 %*% m2</a:t>
            </a:r>
            <a:endParaRPr lang="es-ES" dirty="0"/>
          </a:p>
        </p:txBody>
      </p:sp>
      <p:pic>
        <p:nvPicPr>
          <p:cNvPr id="8" name="Imagen 7" descr="Forma&#10;&#10;Descripción generada automáticamente con confianza media">
            <a:extLst>
              <a:ext uri="{FF2B5EF4-FFF2-40B4-BE49-F238E27FC236}">
                <a16:creationId xmlns:a16="http://schemas.microsoft.com/office/drawing/2014/main" id="{856B92E1-F07D-958E-2DC8-6330845F0429}"/>
              </a:ext>
            </a:extLst>
          </p:cNvPr>
          <p:cNvPicPr>
            <a:picLocks noChangeAspect="1"/>
          </p:cNvPicPr>
          <p:nvPr/>
        </p:nvPicPr>
        <p:blipFill>
          <a:blip r:embed="rId2"/>
          <a:stretch>
            <a:fillRect/>
          </a:stretch>
        </p:blipFill>
        <p:spPr>
          <a:xfrm>
            <a:off x="4829994" y="1414662"/>
            <a:ext cx="3872737" cy="2427045"/>
          </a:xfrm>
          <a:prstGeom prst="rect">
            <a:avLst/>
          </a:prstGeom>
        </p:spPr>
      </p:pic>
      <p:sp>
        <p:nvSpPr>
          <p:cNvPr id="9" name="Subtítulo 2">
            <a:extLst>
              <a:ext uri="{FF2B5EF4-FFF2-40B4-BE49-F238E27FC236}">
                <a16:creationId xmlns:a16="http://schemas.microsoft.com/office/drawing/2014/main" id="{17AA1885-EA45-DC58-B551-7DB731EB929E}"/>
              </a:ext>
            </a:extLst>
          </p:cNvPr>
          <p:cNvSpPr txBox="1">
            <a:spLocks/>
          </p:cNvSpPr>
          <p:nvPr/>
        </p:nvSpPr>
        <p:spPr>
          <a:xfrm>
            <a:off x="4572000" y="3744424"/>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1: </a:t>
            </a:r>
            <a:r>
              <a:rPr lang="es-ES" sz="1000" dirty="0"/>
              <a:t>funciones usando matrices</a:t>
            </a:r>
            <a:endParaRPr lang="es-ES" sz="1000" b="1" dirty="0"/>
          </a:p>
        </p:txBody>
      </p:sp>
    </p:spTree>
    <p:extLst>
      <p:ext uri="{BB962C8B-B14F-4D97-AF65-F5344CB8AC3E}">
        <p14:creationId xmlns:p14="http://schemas.microsoft.com/office/powerpoint/2010/main" val="2040952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77E8-43CC-7087-B318-B84A41DAA1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CC61B4-234E-6F9C-8B83-2CFFA612B42A}"/>
              </a:ext>
            </a:extLst>
          </p:cNvPr>
          <p:cNvSpPr>
            <a:spLocks noGrp="1"/>
          </p:cNvSpPr>
          <p:nvPr>
            <p:ph type="title"/>
          </p:nvPr>
        </p:nvSpPr>
        <p:spPr>
          <a:xfrm>
            <a:off x="720000" y="193916"/>
            <a:ext cx="5534700" cy="1214700"/>
          </a:xfrm>
        </p:spPr>
        <p:txBody>
          <a:bodyPr/>
          <a:lstStyle/>
          <a:p>
            <a:r>
              <a:rPr lang="es-ES" dirty="0"/>
              <a:t>Data </a:t>
            </a:r>
            <a:r>
              <a:rPr lang="es-ES" dirty="0" err="1"/>
              <a:t>frames</a:t>
            </a:r>
            <a:endParaRPr lang="es-ES" dirty="0"/>
          </a:p>
        </p:txBody>
      </p:sp>
      <p:sp>
        <p:nvSpPr>
          <p:cNvPr id="3" name="Subtítulo 2">
            <a:extLst>
              <a:ext uri="{FF2B5EF4-FFF2-40B4-BE49-F238E27FC236}">
                <a16:creationId xmlns:a16="http://schemas.microsoft.com/office/drawing/2014/main" id="{51AA8C87-A285-A0A6-F9C0-29451DE755CE}"/>
              </a:ext>
            </a:extLst>
          </p:cNvPr>
          <p:cNvSpPr>
            <a:spLocks noGrp="1"/>
          </p:cNvSpPr>
          <p:nvPr>
            <p:ph type="subTitle" idx="1"/>
          </p:nvPr>
        </p:nvSpPr>
        <p:spPr>
          <a:xfrm>
            <a:off x="696884" y="774518"/>
            <a:ext cx="8221068" cy="1095957"/>
          </a:xfrm>
        </p:spPr>
        <p:txBody>
          <a:bodyPr/>
          <a:lstStyle/>
          <a:p>
            <a:pPr marL="139700" indent="0">
              <a:buNone/>
            </a:pPr>
            <a:r>
              <a:rPr lang="es-ES" dirty="0"/>
              <a:t>Los data </a:t>
            </a:r>
            <a:r>
              <a:rPr lang="es-ES" dirty="0" err="1"/>
              <a:t>frames</a:t>
            </a:r>
            <a:r>
              <a:rPr lang="es-ES" dirty="0"/>
              <a:t> son estructuras rectangulares de datos que pueden contener objetos de diferente tipo (cadena, numéricos, lógicos, etc.). Creamos un data frame con tres columnas (id, sexo y edad)</a:t>
            </a:r>
          </a:p>
        </p:txBody>
      </p:sp>
      <p:sp>
        <p:nvSpPr>
          <p:cNvPr id="5" name="Subtítulo 2">
            <a:extLst>
              <a:ext uri="{FF2B5EF4-FFF2-40B4-BE49-F238E27FC236}">
                <a16:creationId xmlns:a16="http://schemas.microsoft.com/office/drawing/2014/main" id="{ECA5A477-7830-92F7-4389-97C65587808C}"/>
              </a:ext>
            </a:extLst>
          </p:cNvPr>
          <p:cNvSpPr txBox="1">
            <a:spLocks/>
          </p:cNvSpPr>
          <p:nvPr/>
        </p:nvSpPr>
        <p:spPr>
          <a:xfrm>
            <a:off x="684852" y="2870035"/>
            <a:ext cx="7774295"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Al igual que en una matriz, se seleccionan sus entradas usando [i, j]. También:</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E59F9251-4DF2-5253-4AD9-678046BC48DF}"/>
              </a:ext>
            </a:extLst>
          </p:cNvPr>
          <p:cNvSpPr txBox="1">
            <a:spLocks/>
          </p:cNvSpPr>
          <p:nvPr/>
        </p:nvSpPr>
        <p:spPr>
          <a:xfrm>
            <a:off x="707968" y="1452784"/>
            <a:ext cx="6572587" cy="138221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id = 1:4</a:t>
            </a:r>
          </a:p>
          <a:p>
            <a:pPr marL="139700" indent="0">
              <a:buFont typeface="Hanken Grotesk Light"/>
              <a:buNone/>
            </a:pPr>
            <a:r>
              <a:rPr lang="en-US" dirty="0" err="1">
                <a:ea typeface="Cambria Math" panose="02040503050406030204" pitchFamily="18" charset="0"/>
              </a:rPr>
              <a:t>sexo</a:t>
            </a:r>
            <a:r>
              <a:rPr lang="en-US" dirty="0">
                <a:ea typeface="Cambria Math" panose="02040503050406030204" pitchFamily="18" charset="0"/>
              </a:rPr>
              <a:t> = factor(c("male", "male", "female", "female"))</a:t>
            </a:r>
          </a:p>
          <a:p>
            <a:pPr marL="139700" indent="0">
              <a:buFont typeface="Hanken Grotesk Light"/>
              <a:buNone/>
            </a:pPr>
            <a:r>
              <a:rPr lang="en-US" dirty="0" err="1">
                <a:ea typeface="Cambria Math" panose="02040503050406030204" pitchFamily="18" charset="0"/>
              </a:rPr>
              <a:t>edad</a:t>
            </a:r>
            <a:r>
              <a:rPr lang="en-US" dirty="0">
                <a:ea typeface="Cambria Math" panose="02040503050406030204" pitchFamily="18" charset="0"/>
              </a:rPr>
              <a:t> = c(15, 26, 43, 56)</a:t>
            </a:r>
          </a:p>
          <a:p>
            <a:pPr marL="139700" indent="0">
              <a:buFont typeface="Hanken Grotesk Light"/>
              <a:buNone/>
            </a:pPr>
            <a:r>
              <a:rPr lang="en-US" dirty="0" err="1">
                <a:ea typeface="Cambria Math" panose="02040503050406030204" pitchFamily="18" charset="0"/>
              </a:rPr>
              <a:t>df</a:t>
            </a:r>
            <a:r>
              <a:rPr lang="en-US" dirty="0">
                <a:ea typeface="Cambria Math" panose="02040503050406030204" pitchFamily="18" charset="0"/>
              </a:rPr>
              <a:t> = </a:t>
            </a:r>
            <a:r>
              <a:rPr lang="en-US" dirty="0" err="1">
                <a:ea typeface="Cambria Math" panose="02040503050406030204" pitchFamily="18" charset="0"/>
              </a:rPr>
              <a:t>data.frame</a:t>
            </a:r>
            <a:r>
              <a:rPr lang="en-US" dirty="0">
                <a:ea typeface="Cambria Math" panose="02040503050406030204" pitchFamily="18" charset="0"/>
              </a:rPr>
              <a:t>(id, </a:t>
            </a:r>
            <a:r>
              <a:rPr lang="en-US" dirty="0" err="1">
                <a:ea typeface="Cambria Math" panose="02040503050406030204" pitchFamily="18" charset="0"/>
              </a:rPr>
              <a:t>sexo</a:t>
            </a:r>
            <a:r>
              <a:rPr lang="en-US" dirty="0">
                <a:ea typeface="Cambria Math" panose="02040503050406030204" pitchFamily="18" charset="0"/>
              </a:rPr>
              <a:t>, </a:t>
            </a:r>
            <a:r>
              <a:rPr lang="en-US" dirty="0" err="1">
                <a:ea typeface="Cambria Math" panose="02040503050406030204" pitchFamily="18" charset="0"/>
              </a:rPr>
              <a:t>edad</a:t>
            </a:r>
            <a:r>
              <a:rPr lang="en-US" dirty="0">
                <a:ea typeface="Cambria Math" panose="02040503050406030204" pitchFamily="18" charset="0"/>
              </a:rPr>
              <a:t>)</a:t>
            </a:r>
          </a:p>
          <a:p>
            <a:pPr marL="139700" indent="0">
              <a:buFont typeface="Hanken Grotesk Light"/>
              <a:buNone/>
            </a:pPr>
            <a:r>
              <a:rPr lang="en-US" dirty="0" err="1">
                <a:ea typeface="Cambria Math" panose="02040503050406030204" pitchFamily="18" charset="0"/>
              </a:rPr>
              <a:t>df</a:t>
            </a:r>
            <a:endParaRPr lang="es-ES" dirty="0"/>
          </a:p>
        </p:txBody>
      </p:sp>
      <p:sp>
        <p:nvSpPr>
          <p:cNvPr id="7" name="Subtítulo 2">
            <a:extLst>
              <a:ext uri="{FF2B5EF4-FFF2-40B4-BE49-F238E27FC236}">
                <a16:creationId xmlns:a16="http://schemas.microsoft.com/office/drawing/2014/main" id="{BE80BBC5-C564-CBA1-FD73-4F1DAC15AD21}"/>
              </a:ext>
            </a:extLst>
          </p:cNvPr>
          <p:cNvSpPr txBox="1">
            <a:spLocks/>
          </p:cNvSpPr>
          <p:nvPr/>
        </p:nvSpPr>
        <p:spPr>
          <a:xfrm>
            <a:off x="720000" y="3319862"/>
            <a:ext cx="6572587" cy="8486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err="1">
                <a:ea typeface="Cambria Math" panose="02040503050406030204" pitchFamily="18" charset="0"/>
              </a:rPr>
              <a:t>df$edad</a:t>
            </a:r>
            <a:endParaRPr lang="es-ES" dirty="0">
              <a:ea typeface="Cambria Math" panose="02040503050406030204" pitchFamily="18" charset="0"/>
            </a:endParaRPr>
          </a:p>
          <a:p>
            <a:pPr marL="139700" indent="0">
              <a:buFont typeface="Hanken Grotesk Light"/>
              <a:buNone/>
            </a:pPr>
            <a:r>
              <a:rPr lang="es-ES" dirty="0" err="1">
                <a:ea typeface="Cambria Math" panose="02040503050406030204" pitchFamily="18" charset="0"/>
              </a:rPr>
              <a:t>df$edad</a:t>
            </a:r>
            <a:r>
              <a:rPr lang="es-ES" dirty="0">
                <a:ea typeface="Cambria Math" panose="02040503050406030204" pitchFamily="18" charset="0"/>
              </a:rPr>
              <a:t>[1]</a:t>
            </a:r>
          </a:p>
          <a:p>
            <a:pPr marL="139700" indent="0">
              <a:buFont typeface="Hanken Grotesk Light"/>
              <a:buNone/>
            </a:pPr>
            <a:r>
              <a:rPr lang="es-ES" dirty="0" err="1">
                <a:ea typeface="Cambria Math" panose="02040503050406030204" pitchFamily="18" charset="0"/>
              </a:rPr>
              <a:t>df</a:t>
            </a:r>
            <a:r>
              <a:rPr lang="es-ES" dirty="0">
                <a:ea typeface="Cambria Math" panose="02040503050406030204" pitchFamily="18" charset="0"/>
              </a:rPr>
              <a:t>[c(“id”, “edad”)]</a:t>
            </a:r>
          </a:p>
        </p:txBody>
      </p:sp>
      <p:sp>
        <p:nvSpPr>
          <p:cNvPr id="17" name="Google Shape;3095;p77" descr="Timeline background shape">
            <a:extLst>
              <a:ext uri="{FF2B5EF4-FFF2-40B4-BE49-F238E27FC236}">
                <a16:creationId xmlns:a16="http://schemas.microsoft.com/office/drawing/2014/main" id="{7D7DF677-D715-8C41-CD65-08F20FA0BCF0}"/>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9" name="Subtítulo 2">
            <a:extLst>
              <a:ext uri="{FF2B5EF4-FFF2-40B4-BE49-F238E27FC236}">
                <a16:creationId xmlns:a16="http://schemas.microsoft.com/office/drawing/2014/main" id="{8FE4FD6E-D244-618E-99A7-016BB269D413}"/>
              </a:ext>
            </a:extLst>
          </p:cNvPr>
          <p:cNvSpPr txBox="1">
            <a:spLocks/>
          </p:cNvSpPr>
          <p:nvPr/>
        </p:nvSpPr>
        <p:spPr>
          <a:xfrm>
            <a:off x="655972" y="4192166"/>
            <a:ext cx="7774295" cy="426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Para verificar  sus nombres usamos </a:t>
            </a:r>
            <a:r>
              <a:rPr lang="es-ES" b="1" dirty="0" err="1"/>
              <a:t>colnames</a:t>
            </a:r>
            <a:r>
              <a:rPr lang="es-ES" b="1" dirty="0"/>
              <a:t>()</a:t>
            </a:r>
            <a:endParaRPr lang="es-ES" dirty="0"/>
          </a:p>
          <a:p>
            <a:pPr marL="139700" indent="0">
              <a:buFont typeface="Hanken Grotesk Light"/>
              <a:buNone/>
            </a:pPr>
            <a:endParaRPr lang="es-ES" dirty="0"/>
          </a:p>
        </p:txBody>
      </p:sp>
    </p:spTree>
    <p:extLst>
      <p:ext uri="{BB962C8B-B14F-4D97-AF65-F5344CB8AC3E}">
        <p14:creationId xmlns:p14="http://schemas.microsoft.com/office/powerpoint/2010/main" val="258034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CF91F-1EE2-491D-4072-974A25475C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C464A4-2F59-E0E6-1192-D3964A18D59B}"/>
              </a:ext>
            </a:extLst>
          </p:cNvPr>
          <p:cNvSpPr>
            <a:spLocks noGrp="1"/>
          </p:cNvSpPr>
          <p:nvPr>
            <p:ph type="title"/>
          </p:nvPr>
        </p:nvSpPr>
        <p:spPr/>
        <p:txBody>
          <a:bodyPr/>
          <a:lstStyle/>
          <a:p>
            <a:r>
              <a:rPr lang="es-ES" dirty="0"/>
              <a:t>Listas</a:t>
            </a:r>
          </a:p>
        </p:txBody>
      </p:sp>
      <p:sp>
        <p:nvSpPr>
          <p:cNvPr id="3" name="Subtítulo 2">
            <a:extLst>
              <a:ext uri="{FF2B5EF4-FFF2-40B4-BE49-F238E27FC236}">
                <a16:creationId xmlns:a16="http://schemas.microsoft.com/office/drawing/2014/main" id="{11FD9982-460A-6A7E-1562-CAA063F39AE9}"/>
              </a:ext>
            </a:extLst>
          </p:cNvPr>
          <p:cNvSpPr>
            <a:spLocks noGrp="1"/>
          </p:cNvSpPr>
          <p:nvPr>
            <p:ph type="subTitle" idx="1"/>
          </p:nvPr>
        </p:nvSpPr>
        <p:spPr>
          <a:xfrm>
            <a:off x="720000" y="1258701"/>
            <a:ext cx="4294800" cy="979532"/>
          </a:xfrm>
        </p:spPr>
        <p:txBody>
          <a:bodyPr/>
          <a:lstStyle/>
          <a:p>
            <a:pPr marL="139700" indent="0">
              <a:buNone/>
            </a:pPr>
            <a:r>
              <a:rPr lang="es-ES" dirty="0"/>
              <a:t>Las listas son estructuras heterogéneas de datos. Aunque son estructuras unidimensionales, las listas permiten almacenar objetos de distinta clase (vectores, matrices, data </a:t>
            </a:r>
            <a:r>
              <a:rPr lang="es-ES" dirty="0" err="1"/>
              <a:t>frames</a:t>
            </a:r>
            <a:r>
              <a:rPr lang="es-ES" dirty="0"/>
              <a:t>, otras listas). Así:</a:t>
            </a:r>
          </a:p>
        </p:txBody>
      </p:sp>
      <p:sp>
        <p:nvSpPr>
          <p:cNvPr id="5" name="Subtítulo 2">
            <a:extLst>
              <a:ext uri="{FF2B5EF4-FFF2-40B4-BE49-F238E27FC236}">
                <a16:creationId xmlns:a16="http://schemas.microsoft.com/office/drawing/2014/main" id="{051C78F1-D391-DDFC-04F9-A4E30271A5BF}"/>
              </a:ext>
            </a:extLst>
          </p:cNvPr>
          <p:cNvSpPr txBox="1">
            <a:spLocks/>
          </p:cNvSpPr>
          <p:nvPr/>
        </p:nvSpPr>
        <p:spPr>
          <a:xfrm>
            <a:off x="720000" y="3702400"/>
            <a:ext cx="4520740"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 </a:t>
            </a:r>
            <a:r>
              <a:rPr lang="es-ES" b="1" dirty="0"/>
              <a:t>Figura 3</a:t>
            </a:r>
            <a:r>
              <a:rPr lang="es-ES" dirty="0"/>
              <a:t> muestra el uso de los índices en el caso de las listas.</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B754AE1A-A0AE-2401-16B8-A2BE2DFAEAC2}"/>
              </a:ext>
            </a:extLst>
          </p:cNvPr>
          <p:cNvSpPr txBox="1">
            <a:spLocks/>
          </p:cNvSpPr>
          <p:nvPr/>
        </p:nvSpPr>
        <p:spPr>
          <a:xfrm>
            <a:off x="935118" y="2527185"/>
            <a:ext cx="4079682" cy="83068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pt-BR" dirty="0">
                <a:ea typeface="Cambria Math" panose="02040503050406030204" pitchFamily="18" charset="0"/>
              </a:rPr>
              <a:t>lista &lt;- </a:t>
            </a:r>
            <a:r>
              <a:rPr lang="pt-BR" dirty="0" err="1">
                <a:ea typeface="Cambria Math" panose="02040503050406030204" pitchFamily="18" charset="0"/>
              </a:rPr>
              <a:t>list</a:t>
            </a:r>
            <a:r>
              <a:rPr lang="pt-BR" dirty="0">
                <a:ea typeface="Cambria Math" panose="02040503050406030204" pitchFamily="18" charset="0"/>
              </a:rPr>
              <a:t>(vector1 = vector1, matriz = m2, </a:t>
            </a:r>
            <a:r>
              <a:rPr lang="pt-BR" dirty="0" err="1">
                <a:ea typeface="Cambria Math" panose="02040503050406030204" pitchFamily="18" charset="0"/>
              </a:rPr>
              <a:t>dataframe</a:t>
            </a:r>
            <a:r>
              <a:rPr lang="pt-BR" dirty="0">
                <a:ea typeface="Cambria Math" panose="02040503050406030204" pitchFamily="18" charset="0"/>
              </a:rPr>
              <a:t> = </a:t>
            </a:r>
            <a:r>
              <a:rPr lang="pt-BR" dirty="0" err="1">
                <a:ea typeface="Cambria Math" panose="02040503050406030204" pitchFamily="18" charset="0"/>
              </a:rPr>
              <a:t>df</a:t>
            </a:r>
            <a:r>
              <a:rPr lang="pt-BR" dirty="0">
                <a:ea typeface="Cambria Math" panose="02040503050406030204" pitchFamily="18" charset="0"/>
              </a:rPr>
              <a:t>)</a:t>
            </a:r>
          </a:p>
          <a:p>
            <a:pPr marL="139700" indent="0">
              <a:buFont typeface="Hanken Grotesk Light"/>
              <a:buNone/>
            </a:pPr>
            <a:r>
              <a:rPr lang="pt-BR" dirty="0">
                <a:ea typeface="Cambria Math" panose="02040503050406030204" pitchFamily="18" charset="0"/>
              </a:rPr>
              <a:t>lista</a:t>
            </a:r>
            <a:endParaRPr lang="es-ES" dirty="0"/>
          </a:p>
        </p:txBody>
      </p:sp>
      <p:sp>
        <p:nvSpPr>
          <p:cNvPr id="16" name="Subtítulo 2">
            <a:extLst>
              <a:ext uri="{FF2B5EF4-FFF2-40B4-BE49-F238E27FC236}">
                <a16:creationId xmlns:a16="http://schemas.microsoft.com/office/drawing/2014/main" id="{FBA7F3C4-5B1C-76B9-9073-979B11D1588E}"/>
              </a:ext>
            </a:extLst>
          </p:cNvPr>
          <p:cNvSpPr txBox="1">
            <a:spLocks/>
          </p:cNvSpPr>
          <p:nvPr/>
        </p:nvSpPr>
        <p:spPr>
          <a:xfrm>
            <a:off x="5240740" y="3702400"/>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3: </a:t>
            </a:r>
            <a:r>
              <a:rPr lang="es-ES" sz="1000" dirty="0"/>
              <a:t>selección de elementos en la lista</a:t>
            </a:r>
            <a:endParaRPr lang="es-ES" sz="1000" b="1" dirty="0"/>
          </a:p>
        </p:txBody>
      </p:sp>
      <p:sp>
        <p:nvSpPr>
          <p:cNvPr id="17" name="Google Shape;3095;p77" descr="Timeline background shape">
            <a:extLst>
              <a:ext uri="{FF2B5EF4-FFF2-40B4-BE49-F238E27FC236}">
                <a16:creationId xmlns:a16="http://schemas.microsoft.com/office/drawing/2014/main" id="{4ADA69A8-81D5-676E-2567-E56B141376AA}"/>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18" name="Imagen 17" descr="Interfaz de usuario gráfica, Aplicación&#10;&#10;Descripción generada automáticamente">
            <a:extLst>
              <a:ext uri="{FF2B5EF4-FFF2-40B4-BE49-F238E27FC236}">
                <a16:creationId xmlns:a16="http://schemas.microsoft.com/office/drawing/2014/main" id="{415DDAF2-142B-D03F-193C-C19619D76A82}"/>
              </a:ext>
            </a:extLst>
          </p:cNvPr>
          <p:cNvPicPr>
            <a:picLocks noChangeAspect="1"/>
          </p:cNvPicPr>
          <p:nvPr/>
        </p:nvPicPr>
        <p:blipFill>
          <a:blip r:embed="rId2"/>
          <a:stretch>
            <a:fillRect/>
          </a:stretch>
        </p:blipFill>
        <p:spPr>
          <a:xfrm>
            <a:off x="5391501" y="1007256"/>
            <a:ext cx="3144911" cy="2695144"/>
          </a:xfrm>
          <a:prstGeom prst="rect">
            <a:avLst/>
          </a:prstGeom>
        </p:spPr>
      </p:pic>
    </p:spTree>
    <p:extLst>
      <p:ext uri="{BB962C8B-B14F-4D97-AF65-F5344CB8AC3E}">
        <p14:creationId xmlns:p14="http://schemas.microsoft.com/office/powerpoint/2010/main" val="281385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43014-44E7-59BD-7472-71839352B7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A8AE75-FF6D-071B-4C77-4EA3EC9533D2}"/>
              </a:ext>
            </a:extLst>
          </p:cNvPr>
          <p:cNvSpPr>
            <a:spLocks noGrp="1"/>
          </p:cNvSpPr>
          <p:nvPr>
            <p:ph type="title"/>
          </p:nvPr>
        </p:nvSpPr>
        <p:spPr/>
        <p:txBody>
          <a:bodyPr/>
          <a:lstStyle/>
          <a:p>
            <a:r>
              <a:rPr lang="es-ES" dirty="0"/>
              <a:t>Condicionales</a:t>
            </a:r>
          </a:p>
        </p:txBody>
      </p:sp>
      <p:sp>
        <p:nvSpPr>
          <p:cNvPr id="3" name="Subtítulo 2">
            <a:extLst>
              <a:ext uri="{FF2B5EF4-FFF2-40B4-BE49-F238E27FC236}">
                <a16:creationId xmlns:a16="http://schemas.microsoft.com/office/drawing/2014/main" id="{7BA11858-1009-1FDB-5512-1E76F6C7EDB1}"/>
              </a:ext>
            </a:extLst>
          </p:cNvPr>
          <p:cNvSpPr>
            <a:spLocks noGrp="1"/>
          </p:cNvSpPr>
          <p:nvPr>
            <p:ph type="subTitle" idx="1"/>
          </p:nvPr>
        </p:nvSpPr>
        <p:spPr>
          <a:xfrm>
            <a:off x="720000" y="1258701"/>
            <a:ext cx="4294800" cy="979532"/>
          </a:xfrm>
        </p:spPr>
        <p:txBody>
          <a:bodyPr/>
          <a:lstStyle/>
          <a:p>
            <a:pPr marL="139700" indent="0">
              <a:buNone/>
            </a:pPr>
            <a:r>
              <a:rPr lang="es-ES" dirty="0"/>
              <a:t>Usando condicionales, una operación es ejecutada si la condición se cumple (</a:t>
            </a:r>
            <a:r>
              <a:rPr lang="es-ES" b="1" dirty="0"/>
              <a:t>TRUE</a:t>
            </a:r>
            <a:r>
              <a:rPr lang="es-ES" dirty="0"/>
              <a:t>); de otro modo (</a:t>
            </a:r>
            <a:r>
              <a:rPr lang="es-ES" b="1" dirty="0"/>
              <a:t>ELSE)</a:t>
            </a:r>
            <a:r>
              <a:rPr lang="es-ES" dirty="0"/>
              <a:t>, establece la operación que es ejecutada si la condición no se cumple (</a:t>
            </a:r>
            <a:r>
              <a:rPr lang="es-ES" b="1" dirty="0"/>
              <a:t>FALSE</a:t>
            </a:r>
            <a:r>
              <a:rPr lang="es-ES" dirty="0"/>
              <a:t>). La estructura es esta:</a:t>
            </a:r>
          </a:p>
        </p:txBody>
      </p:sp>
      <p:sp>
        <p:nvSpPr>
          <p:cNvPr id="6" name="Subtítulo 2">
            <a:extLst>
              <a:ext uri="{FF2B5EF4-FFF2-40B4-BE49-F238E27FC236}">
                <a16:creationId xmlns:a16="http://schemas.microsoft.com/office/drawing/2014/main" id="{3AFCF16B-F6E6-6F07-E189-9F4C7ACBE9FB}"/>
              </a:ext>
            </a:extLst>
          </p:cNvPr>
          <p:cNvSpPr txBox="1">
            <a:spLocks/>
          </p:cNvSpPr>
          <p:nvPr/>
        </p:nvSpPr>
        <p:spPr>
          <a:xfrm>
            <a:off x="935118" y="2527185"/>
            <a:ext cx="4079682" cy="146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err="1">
                <a:ea typeface="Cambria Math" panose="02040503050406030204" pitchFamily="18" charset="0"/>
              </a:rPr>
              <a:t>if</a:t>
            </a:r>
            <a:r>
              <a:rPr lang="es-ES" dirty="0">
                <a:ea typeface="Cambria Math" panose="02040503050406030204" pitchFamily="18" charset="0"/>
              </a:rPr>
              <a:t> (</a:t>
            </a:r>
            <a:r>
              <a:rPr lang="es-ES" dirty="0" err="1">
                <a:ea typeface="Cambria Math" panose="02040503050406030204" pitchFamily="18" charset="0"/>
              </a:rPr>
              <a:t>condition</a:t>
            </a:r>
            <a:r>
              <a:rPr lang="es-ES" dirty="0">
                <a:ea typeface="Cambria Math" panose="02040503050406030204" pitchFamily="18" charset="0"/>
              </a:rPr>
              <a:t>) {</a:t>
            </a:r>
          </a:p>
          <a:p>
            <a:pPr marL="139700" indent="0">
              <a:buFont typeface="Hanken Grotesk Light"/>
              <a:buNone/>
            </a:pPr>
            <a:r>
              <a:rPr lang="es-ES" dirty="0">
                <a:ea typeface="Cambria Math" panose="02040503050406030204" pitchFamily="18" charset="0"/>
              </a:rPr>
              <a:t>  # Ejecutado cuando la condición es verdadera</a:t>
            </a:r>
          </a:p>
          <a:p>
            <a:pPr marL="139700" indent="0">
              <a:buFont typeface="Hanken Grotesk Light"/>
              <a:buNone/>
            </a:pPr>
            <a:r>
              <a:rPr lang="es-ES" dirty="0">
                <a:ea typeface="Cambria Math" panose="02040503050406030204" pitchFamily="18" charset="0"/>
              </a:rPr>
              <a:t>} </a:t>
            </a:r>
            <a:r>
              <a:rPr lang="es-ES" dirty="0" err="1">
                <a:ea typeface="Cambria Math" panose="02040503050406030204" pitchFamily="18" charset="0"/>
              </a:rPr>
              <a:t>else</a:t>
            </a:r>
            <a:r>
              <a:rPr lang="es-ES" dirty="0">
                <a:ea typeface="Cambria Math" panose="02040503050406030204" pitchFamily="18" charset="0"/>
              </a:rPr>
              <a:t> {</a:t>
            </a:r>
          </a:p>
          <a:p>
            <a:pPr marL="139700" indent="0">
              <a:buFont typeface="Hanken Grotesk Light"/>
              <a:buNone/>
            </a:pPr>
            <a:r>
              <a:rPr lang="es-ES" dirty="0">
                <a:ea typeface="Cambria Math" panose="02040503050406030204" pitchFamily="18" charset="0"/>
              </a:rPr>
              <a:t>  # Ejecutado cuando la condición es falsa</a:t>
            </a:r>
          </a:p>
          <a:p>
            <a:pPr marL="139700" indent="0">
              <a:buFont typeface="Hanken Grotesk Light"/>
              <a:buNone/>
            </a:pPr>
            <a:r>
              <a:rPr lang="es-ES" dirty="0">
                <a:ea typeface="Cambria Math" panose="02040503050406030204" pitchFamily="18" charset="0"/>
              </a:rPr>
              <a:t>}</a:t>
            </a:r>
            <a:endParaRPr lang="es-ES" dirty="0"/>
          </a:p>
        </p:txBody>
      </p:sp>
      <p:sp>
        <p:nvSpPr>
          <p:cNvPr id="16" name="Subtítulo 2">
            <a:extLst>
              <a:ext uri="{FF2B5EF4-FFF2-40B4-BE49-F238E27FC236}">
                <a16:creationId xmlns:a16="http://schemas.microsoft.com/office/drawing/2014/main" id="{91E3DB47-0998-4504-8F63-A34585FA17F1}"/>
              </a:ext>
            </a:extLst>
          </p:cNvPr>
          <p:cNvSpPr txBox="1">
            <a:spLocks/>
          </p:cNvSpPr>
          <p:nvPr/>
        </p:nvSpPr>
        <p:spPr>
          <a:xfrm>
            <a:off x="5014800" y="3852782"/>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2: </a:t>
            </a:r>
            <a:r>
              <a:rPr lang="es-ES" sz="1000" dirty="0"/>
              <a:t>operadores lógicos en R</a:t>
            </a:r>
            <a:endParaRPr lang="es-ES" sz="1000" b="1" dirty="0"/>
          </a:p>
        </p:txBody>
      </p:sp>
      <p:sp>
        <p:nvSpPr>
          <p:cNvPr id="17" name="Google Shape;3095;p77" descr="Timeline background shape">
            <a:extLst>
              <a:ext uri="{FF2B5EF4-FFF2-40B4-BE49-F238E27FC236}">
                <a16:creationId xmlns:a16="http://schemas.microsoft.com/office/drawing/2014/main" id="{A7719C9C-FFA5-F9C2-1198-9A3930E2C643}"/>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4F1860F3-B3D8-00C1-8D4A-1711A1CAFB2E}"/>
                  </a:ext>
                </a:extLst>
              </p:cNvPr>
              <p:cNvGraphicFramePr>
                <a:graphicFrameLocks noGrp="1"/>
              </p:cNvGraphicFramePr>
              <p:nvPr>
                <p:extLst>
                  <p:ext uri="{D42A27DB-BD31-4B8C-83A1-F6EECF244321}">
                    <p14:modId xmlns:p14="http://schemas.microsoft.com/office/powerpoint/2010/main" val="2827496160"/>
                  </p:ext>
                </p:extLst>
              </p:nvPr>
            </p:nvGraphicFramePr>
            <p:xfrm>
              <a:off x="5183279" y="1146850"/>
              <a:ext cx="3563680" cy="2743200"/>
            </p:xfrm>
            <a:graphic>
              <a:graphicData uri="http://schemas.openxmlformats.org/drawingml/2006/table">
                <a:tbl>
                  <a:tblPr firstRow="1" bandRow="1">
                    <a:tableStyleId>{CB0992B4-E457-47B5-AC85-22F5C8D33FF6}</a:tableStyleId>
                  </a:tblPr>
                  <a:tblGrid>
                    <a:gridCol w="1781840">
                      <a:extLst>
                        <a:ext uri="{9D8B030D-6E8A-4147-A177-3AD203B41FA5}">
                          <a16:colId xmlns:a16="http://schemas.microsoft.com/office/drawing/2014/main" val="934162920"/>
                        </a:ext>
                      </a:extLst>
                    </a:gridCol>
                    <a:gridCol w="1781840">
                      <a:extLst>
                        <a:ext uri="{9D8B030D-6E8A-4147-A177-3AD203B41FA5}">
                          <a16:colId xmlns:a16="http://schemas.microsoft.com/office/drawing/2014/main" val="782614068"/>
                        </a:ext>
                      </a:extLst>
                    </a:gridCol>
                  </a:tblGrid>
                  <a:tr h="0">
                    <a:tc>
                      <a:txBody>
                        <a:bodyPr/>
                        <a:lstStyle/>
                        <a:p>
                          <a:r>
                            <a:rPr lang="es-ES" sz="1400" b="1" dirty="0">
                              <a:latin typeface="Garamond" panose="02020404030301010803" pitchFamily="18" charset="0"/>
                            </a:rPr>
                            <a:t>Operador</a:t>
                          </a:r>
                        </a:p>
                      </a:txBody>
                      <a:tcPr>
                        <a:solidFill>
                          <a:srgbClr val="DAE3F3"/>
                        </a:solidFill>
                      </a:tcPr>
                    </a:tc>
                    <a:tc>
                      <a:txBody>
                        <a:bodyPr/>
                        <a:lstStyle/>
                        <a:p>
                          <a:r>
                            <a:rPr lang="es-ES" sz="1400" b="1" dirty="0">
                              <a:latin typeface="Garamond" panose="02020404030301010803" pitchFamily="18" charset="0"/>
                            </a:rPr>
                            <a:t>Descripción</a:t>
                          </a:r>
                        </a:p>
                      </a:txBody>
                      <a:tcPr>
                        <a:solidFill>
                          <a:srgbClr val="DAE3F3"/>
                        </a:solidFill>
                      </a:tcPr>
                    </a:tc>
                    <a:extLst>
                      <a:ext uri="{0D108BD9-81ED-4DB2-BD59-A6C34878D82A}">
                        <a16:rowId xmlns:a16="http://schemas.microsoft.com/office/drawing/2014/main" val="4109091822"/>
                      </a:ext>
                    </a:extLst>
                  </a:tr>
                  <a:tr h="0">
                    <a:tc>
                      <a:txBody>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ea typeface="Cambria Math" panose="02040503050406030204" pitchFamily="18" charset="0"/>
                                  </a:rPr>
                                  <m:t>&gt;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a:t>
                          </a:r>
                        </a:p>
                      </a:txBody>
                      <a:tcPr/>
                    </a:tc>
                    <a:extLst>
                      <a:ext uri="{0D108BD9-81ED-4DB2-BD59-A6C34878D82A}">
                        <a16:rowId xmlns:a16="http://schemas.microsoft.com/office/drawing/2014/main" val="3748619648"/>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ea typeface="Cambria Math" panose="02040503050406030204" pitchFamily="18" charset="0"/>
                                  </a:rPr>
                                  <m:t>&gt;=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 </a:t>
                          </a:r>
                          <a:r>
                            <a:rPr lang="es-ES" sz="1400" dirty="0" err="1">
                              <a:latin typeface="Garamond" panose="02020404030301010803" pitchFamily="18" charset="0"/>
                            </a:rPr>
                            <a:t>or</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9383646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Exactly</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017348805"/>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r>
                                  <a:rPr lang="es-ES" sz="1400" b="0" i="1" smtClean="0">
                                    <a:latin typeface="Cambria Math" panose="02040503050406030204" pitchFamily="18" charset="0"/>
                                  </a:rPr>
                                  <m:t>𝑥</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Not</a:t>
                          </a:r>
                          <a:endParaRPr lang="es-ES" sz="1400" dirty="0">
                            <a:latin typeface="Garamond" panose="02020404030301010803" pitchFamily="18" charset="0"/>
                          </a:endParaRPr>
                        </a:p>
                      </a:txBody>
                      <a:tcPr/>
                    </a:tc>
                    <a:extLst>
                      <a:ext uri="{0D108BD9-81ED-4DB2-BD59-A6C34878D82A}">
                        <a16:rowId xmlns:a16="http://schemas.microsoft.com/office/drawing/2014/main" val="138255642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Not</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72042054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OR</a:t>
                          </a:r>
                        </a:p>
                      </a:txBody>
                      <a:tcPr/>
                    </a:tc>
                    <a:extLst>
                      <a:ext uri="{0D108BD9-81ED-4DB2-BD59-A6C34878D82A}">
                        <a16:rowId xmlns:a16="http://schemas.microsoft.com/office/drawing/2014/main" val="224333818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&amp;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AND</a:t>
                          </a:r>
                        </a:p>
                      </a:txBody>
                      <a:tcPr/>
                    </a:tc>
                    <a:extLst>
                      <a:ext uri="{0D108BD9-81ED-4DB2-BD59-A6C34878D82A}">
                        <a16:rowId xmlns:a16="http://schemas.microsoft.com/office/drawing/2014/main" val="136908262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m:t>
                                </m:r>
                                <m:r>
                                  <a:rPr lang="es-ES" sz="1400" b="0" i="1" smtClean="0">
                                    <a:latin typeface="Cambria Math" panose="02040503050406030204" pitchFamily="18" charset="0"/>
                                  </a:rPr>
                                  <m:t>𝑖𝑛</m:t>
                                </m:r>
                                <m:r>
                                  <a:rPr lang="es-ES" sz="1400" b="0" i="1" smtClean="0">
                                    <a:latin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In </a:t>
                          </a:r>
                          <a:r>
                            <a:rPr lang="es-ES" sz="1400" dirty="0" err="1">
                              <a:latin typeface="Garamond" panose="02020404030301010803" pitchFamily="18" charset="0"/>
                            </a:rPr>
                            <a:t>the</a:t>
                          </a:r>
                          <a:r>
                            <a:rPr lang="es-ES" sz="1400" dirty="0">
                              <a:latin typeface="Garamond" panose="02020404030301010803" pitchFamily="18" charset="0"/>
                            </a:rPr>
                            <a:t> set</a:t>
                          </a:r>
                        </a:p>
                      </a:txBody>
                      <a:tcPr/>
                    </a:tc>
                    <a:extLst>
                      <a:ext uri="{0D108BD9-81ED-4DB2-BD59-A6C34878D82A}">
                        <a16:rowId xmlns:a16="http://schemas.microsoft.com/office/drawing/2014/main" val="85159607"/>
                      </a:ext>
                    </a:extLst>
                  </a:tr>
                </a:tbl>
              </a:graphicData>
            </a:graphic>
          </p:graphicFrame>
        </mc:Choice>
        <mc:Fallback xmlns="">
          <p:graphicFrame>
            <p:nvGraphicFramePr>
              <p:cNvPr id="4" name="Tabla 3">
                <a:extLst>
                  <a:ext uri="{FF2B5EF4-FFF2-40B4-BE49-F238E27FC236}">
                    <a16:creationId xmlns:a16="http://schemas.microsoft.com/office/drawing/2014/main" id="{4F1860F3-B3D8-00C1-8D4A-1711A1CAFB2E}"/>
                  </a:ext>
                </a:extLst>
              </p:cNvPr>
              <p:cNvGraphicFramePr>
                <a:graphicFrameLocks noGrp="1"/>
              </p:cNvGraphicFramePr>
              <p:nvPr>
                <p:extLst>
                  <p:ext uri="{D42A27DB-BD31-4B8C-83A1-F6EECF244321}">
                    <p14:modId xmlns:p14="http://schemas.microsoft.com/office/powerpoint/2010/main" val="2827496160"/>
                  </p:ext>
                </p:extLst>
              </p:nvPr>
            </p:nvGraphicFramePr>
            <p:xfrm>
              <a:off x="5183279" y="1146850"/>
              <a:ext cx="3563680" cy="2743200"/>
            </p:xfrm>
            <a:graphic>
              <a:graphicData uri="http://schemas.openxmlformats.org/drawingml/2006/table">
                <a:tbl>
                  <a:tblPr firstRow="1" bandRow="1">
                    <a:tableStyleId>{CB0992B4-E457-47B5-AC85-22F5C8D33FF6}</a:tableStyleId>
                  </a:tblPr>
                  <a:tblGrid>
                    <a:gridCol w="1781840">
                      <a:extLst>
                        <a:ext uri="{9D8B030D-6E8A-4147-A177-3AD203B41FA5}">
                          <a16:colId xmlns:a16="http://schemas.microsoft.com/office/drawing/2014/main" val="934162920"/>
                        </a:ext>
                      </a:extLst>
                    </a:gridCol>
                    <a:gridCol w="1781840">
                      <a:extLst>
                        <a:ext uri="{9D8B030D-6E8A-4147-A177-3AD203B41FA5}">
                          <a16:colId xmlns:a16="http://schemas.microsoft.com/office/drawing/2014/main" val="782614068"/>
                        </a:ext>
                      </a:extLst>
                    </a:gridCol>
                  </a:tblGrid>
                  <a:tr h="304800">
                    <a:tc>
                      <a:txBody>
                        <a:bodyPr/>
                        <a:lstStyle/>
                        <a:p>
                          <a:r>
                            <a:rPr lang="es-ES" sz="1400" b="1" dirty="0">
                              <a:latin typeface="Garamond" panose="02020404030301010803" pitchFamily="18" charset="0"/>
                            </a:rPr>
                            <a:t>Operador</a:t>
                          </a:r>
                        </a:p>
                      </a:txBody>
                      <a:tcPr>
                        <a:solidFill>
                          <a:srgbClr val="DAE3F3"/>
                        </a:solidFill>
                      </a:tcPr>
                    </a:tc>
                    <a:tc>
                      <a:txBody>
                        <a:bodyPr/>
                        <a:lstStyle/>
                        <a:p>
                          <a:r>
                            <a:rPr lang="es-ES" sz="1400" b="1" dirty="0">
                              <a:latin typeface="Garamond" panose="02020404030301010803" pitchFamily="18" charset="0"/>
                            </a:rPr>
                            <a:t>Descripción</a:t>
                          </a:r>
                        </a:p>
                      </a:txBody>
                      <a:tcPr>
                        <a:solidFill>
                          <a:srgbClr val="DAE3F3"/>
                        </a:solidFill>
                      </a:tcPr>
                    </a:tc>
                    <a:extLst>
                      <a:ext uri="{0D108BD9-81ED-4DB2-BD59-A6C34878D82A}">
                        <a16:rowId xmlns:a16="http://schemas.microsoft.com/office/drawing/2014/main" val="4109091822"/>
                      </a:ext>
                    </a:extLst>
                  </a:tr>
                  <a:tr h="304800">
                    <a:tc>
                      <a:txBody>
                        <a:bodyPr/>
                        <a:lstStyle/>
                        <a:p>
                          <a:endParaRPr lang="es-ES"/>
                        </a:p>
                      </a:txBody>
                      <a:tcPr>
                        <a:blipFill>
                          <a:blip r:embed="rId2"/>
                          <a:stretch>
                            <a:fillRect l="-341" t="-104000" r="-100341" b="-722000"/>
                          </a:stretch>
                        </a:blipFill>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a:t>
                          </a:r>
                        </a:p>
                      </a:txBody>
                      <a:tcPr/>
                    </a:tc>
                    <a:extLst>
                      <a:ext uri="{0D108BD9-81ED-4DB2-BD59-A6C34878D82A}">
                        <a16:rowId xmlns:a16="http://schemas.microsoft.com/office/drawing/2014/main" val="3748619648"/>
                      </a:ext>
                    </a:extLst>
                  </a:tr>
                  <a:tr h="304800">
                    <a:tc>
                      <a:txBody>
                        <a:bodyPr/>
                        <a:lstStyle/>
                        <a:p>
                          <a:endParaRPr lang="es-ES"/>
                        </a:p>
                      </a:txBody>
                      <a:tcPr>
                        <a:blipFill>
                          <a:blip r:embed="rId2"/>
                          <a:stretch>
                            <a:fillRect l="-341" t="-204000" r="-100341" b="-622000"/>
                          </a:stretch>
                        </a:blipFill>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 </a:t>
                          </a:r>
                          <a:r>
                            <a:rPr lang="es-ES" sz="1400" dirty="0" err="1">
                              <a:latin typeface="Garamond" panose="02020404030301010803" pitchFamily="18" charset="0"/>
                            </a:rPr>
                            <a:t>or</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938364600"/>
                      </a:ext>
                    </a:extLst>
                  </a:tr>
                  <a:tr h="304800">
                    <a:tc>
                      <a:txBody>
                        <a:bodyPr/>
                        <a:lstStyle/>
                        <a:p>
                          <a:endParaRPr lang="es-ES"/>
                        </a:p>
                      </a:txBody>
                      <a:tcPr>
                        <a:blipFill>
                          <a:blip r:embed="rId2"/>
                          <a:stretch>
                            <a:fillRect l="-341" t="-304000" r="-100341" b="-522000"/>
                          </a:stretch>
                        </a:blipFill>
                      </a:tcPr>
                    </a:tc>
                    <a:tc>
                      <a:txBody>
                        <a:bodyPr/>
                        <a:lstStyle/>
                        <a:p>
                          <a:r>
                            <a:rPr lang="es-ES" sz="1400" dirty="0" err="1">
                              <a:latin typeface="Garamond" panose="02020404030301010803" pitchFamily="18" charset="0"/>
                            </a:rPr>
                            <a:t>Exactly</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017348805"/>
                      </a:ext>
                    </a:extLst>
                  </a:tr>
                  <a:tr h="304800">
                    <a:tc>
                      <a:txBody>
                        <a:bodyPr/>
                        <a:lstStyle/>
                        <a:p>
                          <a:endParaRPr lang="es-ES"/>
                        </a:p>
                      </a:txBody>
                      <a:tcPr>
                        <a:blipFill>
                          <a:blip r:embed="rId2"/>
                          <a:stretch>
                            <a:fillRect l="-341" t="-396078" r="-100341" b="-411765"/>
                          </a:stretch>
                        </a:blipFill>
                      </a:tcPr>
                    </a:tc>
                    <a:tc>
                      <a:txBody>
                        <a:bodyPr/>
                        <a:lstStyle/>
                        <a:p>
                          <a:r>
                            <a:rPr lang="es-ES" sz="1400" dirty="0" err="1">
                              <a:latin typeface="Garamond" panose="02020404030301010803" pitchFamily="18" charset="0"/>
                            </a:rPr>
                            <a:t>Not</a:t>
                          </a:r>
                          <a:endParaRPr lang="es-ES" sz="1400" dirty="0">
                            <a:latin typeface="Garamond" panose="02020404030301010803" pitchFamily="18" charset="0"/>
                          </a:endParaRPr>
                        </a:p>
                      </a:txBody>
                      <a:tcPr/>
                    </a:tc>
                    <a:extLst>
                      <a:ext uri="{0D108BD9-81ED-4DB2-BD59-A6C34878D82A}">
                        <a16:rowId xmlns:a16="http://schemas.microsoft.com/office/drawing/2014/main" val="1382556427"/>
                      </a:ext>
                    </a:extLst>
                  </a:tr>
                  <a:tr h="304800">
                    <a:tc>
                      <a:txBody>
                        <a:bodyPr/>
                        <a:lstStyle/>
                        <a:p>
                          <a:endParaRPr lang="es-ES"/>
                        </a:p>
                      </a:txBody>
                      <a:tcPr>
                        <a:blipFill>
                          <a:blip r:embed="rId2"/>
                          <a:stretch>
                            <a:fillRect l="-341" t="-506000" r="-100341" b="-320000"/>
                          </a:stretch>
                        </a:blipFill>
                      </a:tcPr>
                    </a:tc>
                    <a:tc>
                      <a:txBody>
                        <a:bodyPr/>
                        <a:lstStyle/>
                        <a:p>
                          <a:r>
                            <a:rPr lang="es-ES" sz="1400" dirty="0" err="1">
                              <a:latin typeface="Garamond" panose="02020404030301010803" pitchFamily="18" charset="0"/>
                            </a:rPr>
                            <a:t>Not</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720420541"/>
                      </a:ext>
                    </a:extLst>
                  </a:tr>
                  <a:tr h="304800">
                    <a:tc>
                      <a:txBody>
                        <a:bodyPr/>
                        <a:lstStyle/>
                        <a:p>
                          <a:endParaRPr lang="es-ES"/>
                        </a:p>
                      </a:txBody>
                      <a:tcPr>
                        <a:blipFill>
                          <a:blip r:embed="rId2"/>
                          <a:stretch>
                            <a:fillRect l="-341" t="-606000" r="-100341" b="-220000"/>
                          </a:stretch>
                        </a:blipFill>
                      </a:tcPr>
                    </a:tc>
                    <a:tc>
                      <a:txBody>
                        <a:bodyPr/>
                        <a:lstStyle/>
                        <a:p>
                          <a:r>
                            <a:rPr lang="es-ES" sz="1400" dirty="0">
                              <a:latin typeface="Garamond" panose="02020404030301010803" pitchFamily="18" charset="0"/>
                            </a:rPr>
                            <a:t>OR</a:t>
                          </a:r>
                        </a:p>
                      </a:txBody>
                      <a:tcPr/>
                    </a:tc>
                    <a:extLst>
                      <a:ext uri="{0D108BD9-81ED-4DB2-BD59-A6C34878D82A}">
                        <a16:rowId xmlns:a16="http://schemas.microsoft.com/office/drawing/2014/main" val="2243338180"/>
                      </a:ext>
                    </a:extLst>
                  </a:tr>
                  <a:tr h="304800">
                    <a:tc>
                      <a:txBody>
                        <a:bodyPr/>
                        <a:lstStyle/>
                        <a:p>
                          <a:endParaRPr lang="es-ES"/>
                        </a:p>
                      </a:txBody>
                      <a:tcPr>
                        <a:blipFill>
                          <a:blip r:embed="rId2"/>
                          <a:stretch>
                            <a:fillRect l="-341" t="-706000" r="-100341" b="-120000"/>
                          </a:stretch>
                        </a:blipFill>
                      </a:tcPr>
                    </a:tc>
                    <a:tc>
                      <a:txBody>
                        <a:bodyPr/>
                        <a:lstStyle/>
                        <a:p>
                          <a:r>
                            <a:rPr lang="es-ES" sz="1400" dirty="0">
                              <a:latin typeface="Garamond" panose="02020404030301010803" pitchFamily="18" charset="0"/>
                            </a:rPr>
                            <a:t>AND</a:t>
                          </a:r>
                        </a:p>
                      </a:txBody>
                      <a:tcPr/>
                    </a:tc>
                    <a:extLst>
                      <a:ext uri="{0D108BD9-81ED-4DB2-BD59-A6C34878D82A}">
                        <a16:rowId xmlns:a16="http://schemas.microsoft.com/office/drawing/2014/main" val="1369082627"/>
                      </a:ext>
                    </a:extLst>
                  </a:tr>
                  <a:tr h="304800">
                    <a:tc>
                      <a:txBody>
                        <a:bodyPr/>
                        <a:lstStyle/>
                        <a:p>
                          <a:endParaRPr lang="es-ES"/>
                        </a:p>
                      </a:txBody>
                      <a:tcPr>
                        <a:blipFill>
                          <a:blip r:embed="rId2"/>
                          <a:stretch>
                            <a:fillRect l="-341" t="-806000" r="-100341" b="-20000"/>
                          </a:stretch>
                        </a:blipFill>
                      </a:tcPr>
                    </a:tc>
                    <a:tc>
                      <a:txBody>
                        <a:bodyPr/>
                        <a:lstStyle/>
                        <a:p>
                          <a:r>
                            <a:rPr lang="es-ES" sz="1400" dirty="0">
                              <a:latin typeface="Garamond" panose="02020404030301010803" pitchFamily="18" charset="0"/>
                            </a:rPr>
                            <a:t>In </a:t>
                          </a:r>
                          <a:r>
                            <a:rPr lang="es-ES" sz="1400" dirty="0" err="1">
                              <a:latin typeface="Garamond" panose="02020404030301010803" pitchFamily="18" charset="0"/>
                            </a:rPr>
                            <a:t>the</a:t>
                          </a:r>
                          <a:r>
                            <a:rPr lang="es-ES" sz="1400" dirty="0">
                              <a:latin typeface="Garamond" panose="02020404030301010803" pitchFamily="18" charset="0"/>
                            </a:rPr>
                            <a:t> set</a:t>
                          </a:r>
                        </a:p>
                      </a:txBody>
                      <a:tcPr/>
                    </a:tc>
                    <a:extLst>
                      <a:ext uri="{0D108BD9-81ED-4DB2-BD59-A6C34878D82A}">
                        <a16:rowId xmlns:a16="http://schemas.microsoft.com/office/drawing/2014/main" val="85159607"/>
                      </a:ext>
                    </a:extLst>
                  </a:tr>
                </a:tbl>
              </a:graphicData>
            </a:graphic>
          </p:graphicFrame>
        </mc:Fallback>
      </mc:AlternateContent>
    </p:spTree>
    <p:extLst>
      <p:ext uri="{BB962C8B-B14F-4D97-AF65-F5344CB8AC3E}">
        <p14:creationId xmlns:p14="http://schemas.microsoft.com/office/powerpoint/2010/main" val="96783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A748-A057-E47E-4254-4EA2ED96BA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3D384CE-A36E-A097-2455-A95657E659D3}"/>
              </a:ext>
            </a:extLst>
          </p:cNvPr>
          <p:cNvSpPr>
            <a:spLocks noGrp="1"/>
          </p:cNvSpPr>
          <p:nvPr>
            <p:ph type="title"/>
          </p:nvPr>
        </p:nvSpPr>
        <p:spPr/>
        <p:txBody>
          <a:bodyPr/>
          <a:lstStyle/>
          <a:p>
            <a:r>
              <a:rPr lang="es-ES" dirty="0"/>
              <a:t>Funciones</a:t>
            </a:r>
          </a:p>
        </p:txBody>
      </p:sp>
      <p:sp>
        <p:nvSpPr>
          <p:cNvPr id="3" name="Subtítulo 2">
            <a:extLst>
              <a:ext uri="{FF2B5EF4-FFF2-40B4-BE49-F238E27FC236}">
                <a16:creationId xmlns:a16="http://schemas.microsoft.com/office/drawing/2014/main" id="{06800FF8-40F8-E433-5739-E31C2941B5AC}"/>
              </a:ext>
            </a:extLst>
          </p:cNvPr>
          <p:cNvSpPr>
            <a:spLocks noGrp="1"/>
          </p:cNvSpPr>
          <p:nvPr>
            <p:ph type="subTitle" idx="1"/>
          </p:nvPr>
        </p:nvSpPr>
        <p:spPr>
          <a:xfrm>
            <a:off x="720000" y="1183383"/>
            <a:ext cx="7704000" cy="495499"/>
          </a:xfrm>
        </p:spPr>
        <p:txBody>
          <a:bodyPr/>
          <a:lstStyle/>
          <a:p>
            <a:pPr marL="139700" indent="0">
              <a:buNone/>
            </a:pPr>
            <a:r>
              <a:rPr lang="es-ES" dirty="0"/>
              <a:t>La estructura general de una función es la siguiente:</a:t>
            </a:r>
          </a:p>
        </p:txBody>
      </p:sp>
      <p:sp>
        <p:nvSpPr>
          <p:cNvPr id="6" name="Subtítulo 2">
            <a:extLst>
              <a:ext uri="{FF2B5EF4-FFF2-40B4-BE49-F238E27FC236}">
                <a16:creationId xmlns:a16="http://schemas.microsoft.com/office/drawing/2014/main" id="{2A02955F-B97E-A646-7B56-260E30A8466C}"/>
              </a:ext>
            </a:extLst>
          </p:cNvPr>
          <p:cNvSpPr txBox="1">
            <a:spLocks/>
          </p:cNvSpPr>
          <p:nvPr/>
        </p:nvSpPr>
        <p:spPr>
          <a:xfrm>
            <a:off x="899941" y="159091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function(arg_1 = x1, arg_2 = x2, ..., </a:t>
            </a:r>
            <a:r>
              <a:rPr lang="en-US" dirty="0" err="1">
                <a:ea typeface="Cambria Math" panose="02040503050406030204" pitchFamily="18" charset="0"/>
              </a:rPr>
              <a:t>arg_n</a:t>
            </a:r>
            <a:r>
              <a:rPr lang="en-US" dirty="0">
                <a:ea typeface="Cambria Math" panose="02040503050406030204" pitchFamily="18" charset="0"/>
              </a:rPr>
              <a:t> = </a:t>
            </a:r>
            <a:r>
              <a:rPr lang="en-US" dirty="0" err="1">
                <a:ea typeface="Cambria Math" panose="02040503050406030204" pitchFamily="18" charset="0"/>
              </a:rPr>
              <a:t>xn</a:t>
            </a:r>
            <a:r>
              <a:rPr lang="en-US" dirty="0">
                <a:ea typeface="Cambria Math" panose="02040503050406030204" pitchFamily="18" charset="0"/>
              </a:rPr>
              <a:t>)</a:t>
            </a:r>
            <a:endParaRPr lang="es-ES" dirty="0"/>
          </a:p>
        </p:txBody>
      </p:sp>
      <p:sp>
        <p:nvSpPr>
          <p:cNvPr id="17" name="Google Shape;3095;p77" descr="Timeline background shape">
            <a:extLst>
              <a:ext uri="{FF2B5EF4-FFF2-40B4-BE49-F238E27FC236}">
                <a16:creationId xmlns:a16="http://schemas.microsoft.com/office/drawing/2014/main" id="{B874C53D-D9DE-970B-FC01-1EBC45092E29}"/>
              </a:ext>
            </a:extLst>
          </p:cNvPr>
          <p:cNvSpPr/>
          <p:nvPr/>
        </p:nvSpPr>
        <p:spPr>
          <a:xfrm>
            <a:off x="7368327"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 name="Subtítulo 2">
            <a:extLst>
              <a:ext uri="{FF2B5EF4-FFF2-40B4-BE49-F238E27FC236}">
                <a16:creationId xmlns:a16="http://schemas.microsoft.com/office/drawing/2014/main" id="{EC9E7C36-7724-5A09-1A90-6AA8CABE532E}"/>
              </a:ext>
            </a:extLst>
          </p:cNvPr>
          <p:cNvSpPr txBox="1">
            <a:spLocks/>
          </p:cNvSpPr>
          <p:nvPr/>
        </p:nvSpPr>
        <p:spPr>
          <a:xfrm>
            <a:off x="720000" y="2203456"/>
            <a:ext cx="7704000" cy="4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Usando </a:t>
            </a:r>
            <a:r>
              <a:rPr lang="es-ES" b="1" dirty="0" err="1"/>
              <a:t>function</a:t>
            </a:r>
            <a:r>
              <a:rPr lang="es-ES" b="1" dirty="0"/>
              <a:t>()</a:t>
            </a:r>
            <a:r>
              <a:rPr lang="es-ES" dirty="0"/>
              <a:t>, se pueden crear funciones a partir de la siguiente estructura:</a:t>
            </a:r>
          </a:p>
        </p:txBody>
      </p:sp>
      <p:sp>
        <p:nvSpPr>
          <p:cNvPr id="7" name="Subtítulo 2">
            <a:extLst>
              <a:ext uri="{FF2B5EF4-FFF2-40B4-BE49-F238E27FC236}">
                <a16:creationId xmlns:a16="http://schemas.microsoft.com/office/drawing/2014/main" id="{BA16649C-BE5F-0B9E-A811-DC1220CB077C}"/>
              </a:ext>
            </a:extLst>
          </p:cNvPr>
          <p:cNvSpPr txBox="1">
            <a:spLocks/>
          </p:cNvSpPr>
          <p:nvPr/>
        </p:nvSpPr>
        <p:spPr>
          <a:xfrm>
            <a:off x="899941" y="2710953"/>
            <a:ext cx="6788238" cy="135242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my_function</a:t>
            </a:r>
            <a:r>
              <a:rPr lang="en-US" dirty="0">
                <a:ea typeface="Cambria Math" panose="02040503050406030204" pitchFamily="18" charset="0"/>
              </a:rPr>
              <a:t> = function(</a:t>
            </a:r>
            <a:r>
              <a:rPr lang="en-US" dirty="0" err="1">
                <a:ea typeface="Cambria Math" panose="02040503050406030204" pitchFamily="18" charset="0"/>
              </a:rPr>
              <a:t>args</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  #statement</a:t>
            </a:r>
          </a:p>
          <a:p>
            <a:pPr marL="139700" indent="0">
              <a:buFont typeface="Hanken Grotesk Light"/>
              <a:buNone/>
            </a:pPr>
            <a:r>
              <a:rPr lang="en-US" dirty="0">
                <a:ea typeface="Cambria Math" panose="02040503050406030204" pitchFamily="18" charset="0"/>
              </a:rPr>
              <a:t>  #statement</a:t>
            </a:r>
          </a:p>
          <a:p>
            <a:pPr marL="139700" indent="0">
              <a:buFont typeface="Hanken Grotesk Light"/>
              <a:buNone/>
            </a:pPr>
            <a:r>
              <a:rPr lang="en-US" dirty="0">
                <a:ea typeface="Cambria Math" panose="02040503050406030204" pitchFamily="18" charset="0"/>
              </a:rPr>
              <a:t>  return(y)</a:t>
            </a:r>
          </a:p>
          <a:p>
            <a:pPr marL="139700" indent="0">
              <a:buFont typeface="Hanken Grotesk Light"/>
              <a:buNone/>
            </a:pPr>
            <a:r>
              <a:rPr lang="en-US" dirty="0">
                <a:ea typeface="Cambria Math" panose="02040503050406030204" pitchFamily="18" charset="0"/>
              </a:rPr>
              <a:t>}</a:t>
            </a:r>
            <a:endParaRPr lang="es-ES" dirty="0"/>
          </a:p>
        </p:txBody>
      </p:sp>
      <p:sp>
        <p:nvSpPr>
          <p:cNvPr id="8" name="Subtítulo 2">
            <a:extLst>
              <a:ext uri="{FF2B5EF4-FFF2-40B4-BE49-F238E27FC236}">
                <a16:creationId xmlns:a16="http://schemas.microsoft.com/office/drawing/2014/main" id="{88953DF7-A201-65B8-5A18-2F254F57E0AA}"/>
              </a:ext>
            </a:extLst>
          </p:cNvPr>
          <p:cNvSpPr txBox="1">
            <a:spLocks/>
          </p:cNvSpPr>
          <p:nvPr/>
        </p:nvSpPr>
        <p:spPr>
          <a:xfrm>
            <a:off x="720000" y="4237322"/>
            <a:ext cx="6455532" cy="4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Usando </a:t>
            </a:r>
            <a:r>
              <a:rPr lang="es-ES" b="1" dirty="0"/>
              <a:t>?? </a:t>
            </a:r>
            <a:r>
              <a:rPr lang="es-ES" dirty="0"/>
              <a:t>y </a:t>
            </a:r>
            <a:r>
              <a:rPr lang="es-ES" b="1" dirty="0" err="1"/>
              <a:t>help</a:t>
            </a:r>
            <a:r>
              <a:rPr lang="es-ES" b="1" dirty="0"/>
              <a:t>()</a:t>
            </a:r>
            <a:r>
              <a:rPr lang="es-ES" dirty="0"/>
              <a:t>, se pueden conocer detalles sobre una función en una librería.</a:t>
            </a:r>
          </a:p>
        </p:txBody>
      </p:sp>
    </p:spTree>
    <p:extLst>
      <p:ext uri="{BB962C8B-B14F-4D97-AF65-F5344CB8AC3E}">
        <p14:creationId xmlns:p14="http://schemas.microsoft.com/office/powerpoint/2010/main" val="309013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7FC7D-2B66-8FFD-C19A-8CCEDDE6223F}"/>
              </a:ext>
            </a:extLst>
          </p:cNvPr>
          <p:cNvSpPr>
            <a:spLocks noGrp="1"/>
          </p:cNvSpPr>
          <p:nvPr>
            <p:ph type="title"/>
          </p:nvPr>
        </p:nvSpPr>
        <p:spPr>
          <a:xfrm>
            <a:off x="720000" y="539500"/>
            <a:ext cx="5534700" cy="683372"/>
          </a:xfrm>
        </p:spPr>
        <p:txBody>
          <a:bodyPr/>
          <a:lstStyle/>
          <a:p>
            <a:r>
              <a:rPr lang="es-ES" dirty="0"/>
              <a:t>Ejercicios</a:t>
            </a:r>
          </a:p>
        </p:txBody>
      </p:sp>
      <p:sp>
        <p:nvSpPr>
          <p:cNvPr id="3" name="Subtítulo 2">
            <a:extLst>
              <a:ext uri="{FF2B5EF4-FFF2-40B4-BE49-F238E27FC236}">
                <a16:creationId xmlns:a16="http://schemas.microsoft.com/office/drawing/2014/main" id="{607B10F4-9CE2-0ACE-80C4-BAB61EF11374}"/>
              </a:ext>
            </a:extLst>
          </p:cNvPr>
          <p:cNvSpPr>
            <a:spLocks noGrp="1"/>
          </p:cNvSpPr>
          <p:nvPr>
            <p:ph type="subTitle" idx="1"/>
          </p:nvPr>
        </p:nvSpPr>
        <p:spPr>
          <a:xfrm>
            <a:off x="720000" y="1657134"/>
            <a:ext cx="7916000" cy="634150"/>
          </a:xfrm>
        </p:spPr>
        <p:txBody>
          <a:bodyPr/>
          <a:lstStyle/>
          <a:p>
            <a:pPr marL="139700" indent="0">
              <a:buNone/>
            </a:pPr>
            <a:r>
              <a:rPr lang="es-ES" dirty="0"/>
              <a:t>1. Crear una matriz partir de tres vectores (una cadena y dos numéricos). Convertir la matriz en data frame y seleccionar el elemento (2, 3)</a:t>
            </a:r>
          </a:p>
        </p:txBody>
      </p:sp>
      <p:sp>
        <p:nvSpPr>
          <p:cNvPr id="5" name="Subtítulo 2">
            <a:extLst>
              <a:ext uri="{FF2B5EF4-FFF2-40B4-BE49-F238E27FC236}">
                <a16:creationId xmlns:a16="http://schemas.microsoft.com/office/drawing/2014/main" id="{EC823BEF-D75A-7B4E-F63E-FCF82F2EB46A}"/>
              </a:ext>
            </a:extLst>
          </p:cNvPr>
          <p:cNvSpPr txBox="1">
            <a:spLocks/>
          </p:cNvSpPr>
          <p:nvPr/>
        </p:nvSpPr>
        <p:spPr>
          <a:xfrm>
            <a:off x="720000" y="2725546"/>
            <a:ext cx="7495086" cy="634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2. Crear una función que, si la entrada es un vector numérico, la salida sea la media, la mediana, el percentil 25  75. (Para la salida use una lista). </a:t>
            </a:r>
          </a:p>
        </p:txBody>
      </p:sp>
    </p:spTree>
    <p:extLst>
      <p:ext uri="{BB962C8B-B14F-4D97-AF65-F5344CB8AC3E}">
        <p14:creationId xmlns:p14="http://schemas.microsoft.com/office/powerpoint/2010/main" val="65044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Herramientas para la manipulación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Paquetes en R</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8" y="644715"/>
            <a:ext cx="7327173"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Los paquetes en R son colecciones de funciones, datos y documentación cuyo objetivo es  extender las capacidades básicas de R. CRAN (</a:t>
            </a:r>
            <a:r>
              <a:rPr lang="es-ES" dirty="0" err="1">
                <a:solidFill>
                  <a:schemeClr val="tx1"/>
                </a:solidFill>
              </a:rPr>
              <a:t>The</a:t>
            </a:r>
            <a:r>
              <a:rPr lang="es-ES" dirty="0">
                <a:solidFill>
                  <a:schemeClr val="tx1"/>
                </a:solidFill>
              </a:rPr>
              <a:t> Comprehensive R Archive Network) es una red de servidores que almacenan versiones de R, así como librerías en R que cumplen las políticas del repositorio CRAN </a:t>
            </a:r>
            <a:r>
              <a:rPr lang="es-ES" dirty="0">
                <a:solidFill>
                  <a:srgbClr val="00B0F0"/>
                </a:solidFill>
              </a:rPr>
              <a:t>(CRAN, 2022).</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1" name="Google Shape;2169;p42">
            <a:extLst>
              <a:ext uri="{FF2B5EF4-FFF2-40B4-BE49-F238E27FC236}">
                <a16:creationId xmlns:a16="http://schemas.microsoft.com/office/drawing/2014/main" id="{A48302E5-765A-B416-0C96-3375363F0187}"/>
              </a:ext>
            </a:extLst>
          </p:cNvPr>
          <p:cNvSpPr txBox="1">
            <a:spLocks/>
          </p:cNvSpPr>
          <p:nvPr/>
        </p:nvSpPr>
        <p:spPr>
          <a:xfrm>
            <a:off x="594077" y="1748219"/>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instalar paquetes del repositorio </a:t>
            </a:r>
            <a:r>
              <a:rPr lang="es-ES" b="1" dirty="0">
                <a:solidFill>
                  <a:schemeClr val="tx1"/>
                </a:solidFill>
              </a:rPr>
              <a:t>CRAN</a:t>
            </a:r>
            <a:r>
              <a:rPr lang="es-ES" dirty="0">
                <a:solidFill>
                  <a:schemeClr val="tx1"/>
                </a:solidFill>
              </a:rPr>
              <a:t>:</a:t>
            </a:r>
          </a:p>
          <a:p>
            <a:pPr marL="0" indent="0" algn="l">
              <a:buSzPts val="1100"/>
              <a:buFont typeface="Arial"/>
              <a:buNone/>
            </a:pPr>
            <a:endParaRPr lang="es-ES" dirty="0"/>
          </a:p>
          <a:p>
            <a:pPr marL="0" indent="0" algn="l">
              <a:buSzPts val="1100"/>
              <a:buFont typeface="Arial"/>
              <a:buNone/>
            </a:pPr>
            <a:endParaRPr lang="es-ES" dirty="0"/>
          </a:p>
        </p:txBody>
      </p:sp>
      <p:sp>
        <p:nvSpPr>
          <p:cNvPr id="12" name="Subtítulo 2">
            <a:extLst>
              <a:ext uri="{FF2B5EF4-FFF2-40B4-BE49-F238E27FC236}">
                <a16:creationId xmlns:a16="http://schemas.microsoft.com/office/drawing/2014/main" id="{6012129F-5D4D-E49F-9454-454997DB39BB}"/>
              </a:ext>
            </a:extLst>
          </p:cNvPr>
          <p:cNvSpPr txBox="1">
            <a:spLocks/>
          </p:cNvSpPr>
          <p:nvPr/>
        </p:nvSpPr>
        <p:spPr>
          <a:xfrm>
            <a:off x="594077" y="2084371"/>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R?</a:t>
            </a:r>
          </a:p>
          <a:p>
            <a:pPr marL="285750" lvl="0" indent="-285750" algn="l" rtl="0">
              <a:spcBef>
                <a:spcPts val="0"/>
              </a:spcBef>
              <a:spcAft>
                <a:spcPts val="0"/>
              </a:spcAft>
              <a:buFont typeface="Wingdings" panose="05000000000000000000" pitchFamily="2" charset="2"/>
              <a:buChar char="ü"/>
            </a:pPr>
            <a:r>
              <a:rPr lang="en" dirty="0"/>
              <a:t>¿Por qué R?</a:t>
            </a:r>
          </a:p>
          <a:p>
            <a:pPr marL="285750" lvl="0" indent="-285750" algn="l" rtl="0">
              <a:spcBef>
                <a:spcPts val="0"/>
              </a:spcBef>
              <a:spcAft>
                <a:spcPts val="0"/>
              </a:spcAft>
              <a:buFont typeface="Wingdings" panose="05000000000000000000" pitchFamily="2" charset="2"/>
              <a:buChar char="ü"/>
            </a:pPr>
            <a:r>
              <a:rPr lang="en" dirty="0"/>
              <a:t>R</a:t>
            </a:r>
            <a:r>
              <a:rPr lang="es-ES" dirty="0"/>
              <a:t>s</a:t>
            </a:r>
            <a:r>
              <a:rPr lang="en" dirty="0"/>
              <a:t>tudio</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Estructuras de datos en R</a:t>
            </a:r>
          </a:p>
          <a:p>
            <a:pPr marL="285750" lvl="0" indent="-285750" algn="l" rtl="0">
              <a:spcBef>
                <a:spcPts val="0"/>
              </a:spcBef>
              <a:spcAft>
                <a:spcPts val="0"/>
              </a:spcAft>
              <a:buFont typeface="Wingdings" panose="05000000000000000000" pitchFamily="2" charset="2"/>
              <a:buChar char="ü"/>
            </a:pPr>
            <a:r>
              <a:rPr lang="es-ES" dirty="0"/>
              <a:t>Condicionales </a:t>
            </a:r>
          </a:p>
          <a:p>
            <a:pPr marL="285750" lvl="0" indent="-285750" algn="l" rtl="0">
              <a:spcBef>
                <a:spcPts val="0"/>
              </a:spcBef>
              <a:spcAft>
                <a:spcPts val="0"/>
              </a:spcAft>
              <a:buFont typeface="Wingdings" panose="05000000000000000000" pitchFamily="2" charset="2"/>
              <a:buChar char="ü"/>
            </a:pPr>
            <a:r>
              <a:rPr lang="es-ES" dirty="0"/>
              <a:t>Funciones</a:t>
            </a:r>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 y RStudio</a:t>
            </a:r>
            <a:endParaRPr dirty="0"/>
          </a:p>
        </p:txBody>
      </p:sp>
      <p:sp>
        <p:nvSpPr>
          <p:cNvPr id="2113" name="Google Shape;2113;p38"/>
          <p:cNvSpPr txBox="1">
            <a:spLocks noGrp="1"/>
          </p:cNvSpPr>
          <p:nvPr>
            <p:ph type="subTitle" idx="17"/>
          </p:nvPr>
        </p:nvSpPr>
        <p:spPr>
          <a:xfrm>
            <a:off x="3397509" y="2000875"/>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Elementos básicos de R</a:t>
            </a:r>
            <a:endParaRPr dirty="0"/>
          </a:p>
        </p:txBody>
      </p:sp>
      <p:sp>
        <p:nvSpPr>
          <p:cNvPr id="2114" name="Google Shape;2114;p38"/>
          <p:cNvSpPr txBox="1">
            <a:spLocks noGrp="1"/>
          </p:cNvSpPr>
          <p:nvPr>
            <p:ph type="subTitle" idx="18"/>
          </p:nvPr>
        </p:nvSpPr>
        <p:spPr>
          <a:xfrm>
            <a:off x="6075000" y="2166360"/>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Herramientas para la manipulación de datos</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Librerías en </a:t>
            </a:r>
            <a:r>
              <a:rPr lang="en" i="1" dirty="0"/>
              <a:t>Tidyverse</a:t>
            </a:r>
          </a:p>
          <a:p>
            <a:pPr marL="285750" lvl="0" indent="-285750" algn="l" rtl="0">
              <a:spcBef>
                <a:spcPts val="0"/>
              </a:spcBef>
              <a:spcAft>
                <a:spcPts val="0"/>
              </a:spcAft>
              <a:buFont typeface="Wingdings" panose="05000000000000000000" pitchFamily="2" charset="2"/>
              <a:buChar char="ü"/>
            </a:pPr>
            <a:r>
              <a:rPr lang="en" dirty="0"/>
              <a:t>Funciones en </a:t>
            </a:r>
            <a:r>
              <a:rPr lang="en" i="1" dirty="0"/>
              <a:t>dplyr</a:t>
            </a:r>
          </a:p>
          <a:p>
            <a:pPr marL="285750" lvl="0" indent="-285750" algn="l" rtl="0">
              <a:spcBef>
                <a:spcPts val="0"/>
              </a:spcBef>
              <a:spcAft>
                <a:spcPts val="0"/>
              </a:spcAft>
              <a:buFont typeface="Wingdings" panose="05000000000000000000" pitchFamily="2" charset="2"/>
              <a:buChar char="ü"/>
            </a:pPr>
            <a:r>
              <a:rPr lang="en" dirty="0"/>
              <a:t>Sintaxis de </a:t>
            </a:r>
            <a:r>
              <a:rPr lang="en" i="1" dirty="0"/>
              <a:t>ggplot2</a:t>
            </a:r>
          </a:p>
          <a:p>
            <a:pPr marL="285750" lvl="0" indent="-285750" algn="l" rtl="0">
              <a:spcBef>
                <a:spcPts val="0"/>
              </a:spcBef>
              <a:spcAft>
                <a:spcPts val="0"/>
              </a:spcAft>
              <a:buFont typeface="Wingdings" panose="05000000000000000000" pitchFamily="2" charset="2"/>
              <a:buChar char="ü"/>
            </a:pPr>
            <a:r>
              <a:rPr lang="en" dirty="0"/>
              <a:t>Tratamiento de variables categóricas (</a:t>
            </a:r>
            <a:r>
              <a:rPr lang="en" i="1" dirty="0"/>
              <a:t>Forcats</a:t>
            </a:r>
            <a:r>
              <a:rPr lang="en" dirty="0"/>
              <a:t>)*</a:t>
            </a:r>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19998" y="207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8" y="783296"/>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922282" y="1147527"/>
            <a:ext cx="7244255" cy="75221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err="1">
                <a:ea typeface="Cambria Math" panose="02040503050406030204" pitchFamily="18" charset="0"/>
              </a:rPr>
              <a:t>install.packages</a:t>
            </a:r>
            <a:r>
              <a:rPr lang="en-US" sz="1200" dirty="0">
                <a:ea typeface="Cambria Math" panose="02040503050406030204" pitchFamily="18" charset="0"/>
              </a:rPr>
              <a:t>(“swirl”)</a:t>
            </a:r>
          </a:p>
          <a:p>
            <a:pPr marL="139700" indent="0">
              <a:buFont typeface="Hanken Grotesk Light"/>
              <a:buNone/>
            </a:pPr>
            <a:r>
              <a:rPr lang="en-US" sz="1200" dirty="0">
                <a:ea typeface="Cambria Math" panose="02040503050406030204" pitchFamily="18" charset="0"/>
              </a:rPr>
              <a:t>library (swirl)</a:t>
            </a:r>
          </a:p>
          <a:p>
            <a:pPr marL="139700" indent="0">
              <a:buFont typeface="Hanken Grotesk Light"/>
              <a:buNone/>
            </a:pPr>
            <a:r>
              <a:rPr lang="es-ES" sz="1200" dirty="0" err="1"/>
              <a:t>swirl</a:t>
            </a:r>
            <a:r>
              <a:rPr lang="es-ES" sz="1200"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1950454"/>
            <a:ext cx="7704000" cy="899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lnSpc>
                <a:spcPct val="100000"/>
              </a:lnSpc>
            </a:pPr>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 </a:t>
            </a:r>
            <a:r>
              <a:rPr lang="es-ES" dirty="0">
                <a:solidFill>
                  <a:srgbClr val="00B0F0"/>
                </a:solidFill>
                <a:hlinkClick r:id="rId3">
                  <a:extLst>
                    <a:ext uri="{A12FA001-AC4F-418D-AE19-62706E023703}">
                      <ahyp:hlinkClr xmlns:ahyp="http://schemas.microsoft.com/office/drawing/2018/hyperlinkcolor" val="tx"/>
                    </a:ext>
                  </a:extLst>
                </a:hlinkClick>
              </a:rPr>
              <a:t>https://github.com/sergiobarona03/Curso_EDA_2024_I/blob/main/Recursos%20alternativos/M%C3%B3dulo%201/Recurso12.pdf</a:t>
            </a:r>
            <a:endParaRPr lang="es-ES" dirty="0">
              <a:solidFill>
                <a:srgbClr val="00B0F0"/>
              </a:solidFill>
            </a:endParaRP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786620"/>
            <a:ext cx="7704000" cy="899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lnSpc>
                <a:spcPct val="100000"/>
              </a:lnSpc>
            </a:pPr>
            <a:r>
              <a:rPr lang="es-ES" dirty="0"/>
              <a:t>3. Visualización de datos usando ggplot2 (Guía Rápida): </a:t>
            </a:r>
            <a:r>
              <a:rPr lang="es-ES" dirty="0">
                <a:solidFill>
                  <a:srgbClr val="00B0F0"/>
                </a:solidFill>
                <a:hlinkClick r:id="rId4">
                  <a:extLst>
                    <a:ext uri="{A12FA001-AC4F-418D-AE19-62706E023703}">
                      <ahyp:hlinkClr xmlns:ahyp="http://schemas.microsoft.com/office/drawing/2018/hyperlinkcolor" val="tx"/>
                    </a:ext>
                  </a:extLst>
                </a:hlinkClick>
              </a:rPr>
              <a:t>https://github.com/sergiobarona03/Curso_EDA_2024_I/blob/main/Recursos%20alternativos/M%C3%B3dulo%201/Recurso13.pdf</a:t>
            </a:r>
            <a:endParaRPr lang="es-ES" dirty="0">
              <a:solidFill>
                <a:srgbClr val="00B0F0"/>
              </a:solidFill>
            </a:endParaRP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64723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lnSpc>
                <a:spcPct val="100000"/>
              </a:lnSpc>
            </a:pPr>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dirty="0"/>
              <a:t>): </a:t>
            </a:r>
            <a:r>
              <a:rPr lang="es-ES" dirty="0">
                <a:solidFill>
                  <a:srgbClr val="00B0F0"/>
                </a:solidFill>
                <a:hlinkClick r:id="rId5">
                  <a:extLst>
                    <a:ext uri="{A12FA001-AC4F-418D-AE19-62706E023703}">
                      <ahyp:hlinkClr xmlns:ahyp="http://schemas.microsoft.com/office/drawing/2018/hyperlinkcolor" val="tx"/>
                    </a:ext>
                  </a:extLst>
                </a:hlinkClick>
              </a:rPr>
              <a:t>https://github.com/sergiobarona03/Curso_EDA_2024_I/blob/main/Recursos%20alternativos/M%C3%B3dulo%201/Recurso14.pdf</a:t>
            </a:r>
            <a:endParaRPr lang="es-ES" dirty="0">
              <a:solidFill>
                <a:srgbClr val="00B0F0"/>
              </a:solidFill>
            </a:endParaRPr>
          </a:p>
        </p:txBody>
      </p:sp>
    </p:spTree>
    <p:extLst>
      <p:ext uri="{BB962C8B-B14F-4D97-AF65-F5344CB8AC3E}">
        <p14:creationId xmlns:p14="http://schemas.microsoft.com/office/powerpoint/2010/main" val="417668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 y RStudio</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240633" y="1331672"/>
            <a:ext cx="8097252" cy="2337960"/>
          </a:xfrm>
        </p:spPr>
        <p:txBody>
          <a:bodyPr/>
          <a:lstStyle/>
          <a:p>
            <a:pPr marL="425450" indent="-285750" algn="l">
              <a:buFont typeface="Arial" panose="020B0604020202020204" pitchFamily="34" charset="0"/>
              <a:buChar char="•"/>
            </a:pPr>
            <a:r>
              <a:rPr lang="es-ES" sz="1600" dirty="0" err="1"/>
              <a:t>Wickham</a:t>
            </a:r>
            <a:r>
              <a:rPr lang="es-ES" sz="1600" dirty="0"/>
              <a:t>, H. (2016) GGplot2. </a:t>
            </a:r>
            <a:r>
              <a:rPr lang="es-ES" sz="1600" dirty="0" err="1"/>
              <a:t>Elegant</a:t>
            </a:r>
            <a:r>
              <a:rPr lang="es-ES" sz="1600" dirty="0"/>
              <a:t> </a:t>
            </a:r>
            <a:r>
              <a:rPr lang="es-ES" sz="1600" dirty="0" err="1"/>
              <a:t>Graphics</a:t>
            </a:r>
            <a:r>
              <a:rPr lang="es-ES" sz="1600" dirty="0"/>
              <a:t> </a:t>
            </a:r>
            <a:r>
              <a:rPr lang="es-ES" sz="1600" dirty="0" err="1"/>
              <a:t>for</a:t>
            </a:r>
            <a:r>
              <a:rPr lang="es-ES" sz="1600" dirty="0"/>
              <a:t> Data </a:t>
            </a:r>
            <a:r>
              <a:rPr lang="es-ES" sz="1600" dirty="0" err="1"/>
              <a:t>Analysis</a:t>
            </a:r>
            <a:r>
              <a:rPr lang="es-ES" sz="1600" dirty="0"/>
              <a:t>. Springer</a:t>
            </a:r>
          </a:p>
          <a:p>
            <a:pPr marL="139700" indent="0" algn="l"/>
            <a:endParaRPr lang="es-ES" sz="1600" dirty="0"/>
          </a:p>
          <a:p>
            <a:pPr marL="425450" indent="-285750" algn="l">
              <a:buFont typeface="Arial" panose="020B0604020202020204" pitchFamily="34" charset="0"/>
              <a:buChar char="•"/>
            </a:pPr>
            <a:r>
              <a:rPr lang="es-ES" sz="1600" dirty="0" err="1"/>
              <a:t>Grolemund</a:t>
            </a:r>
            <a:r>
              <a:rPr lang="es-ES" sz="1600" dirty="0"/>
              <a:t>, G. (2014). </a:t>
            </a:r>
            <a:r>
              <a:rPr lang="es-ES" sz="1600" dirty="0" err="1"/>
              <a:t>Hands-On</a:t>
            </a:r>
            <a:r>
              <a:rPr lang="es-ES" sz="1600" dirty="0"/>
              <a:t> </a:t>
            </a:r>
            <a:r>
              <a:rPr lang="es-ES" sz="1600" dirty="0" err="1"/>
              <a:t>Programming</a:t>
            </a:r>
            <a:r>
              <a:rPr lang="es-ES" sz="1600" dirty="0"/>
              <a:t> </a:t>
            </a:r>
            <a:r>
              <a:rPr lang="es-ES" sz="1600" dirty="0" err="1"/>
              <a:t>with</a:t>
            </a:r>
            <a:r>
              <a:rPr lang="es-ES" sz="1600" dirty="0"/>
              <a:t> R. O’Reilly Media: Sebastopol, CA.</a:t>
            </a:r>
          </a:p>
          <a:p>
            <a:pPr marL="139700" indent="0" algn="l"/>
            <a:endParaRPr lang="es-ES" sz="1600" dirty="0"/>
          </a:p>
          <a:p>
            <a:pPr marL="425450" indent="-285750" algn="l">
              <a:buFont typeface="Arial" panose="020B0604020202020204" pitchFamily="34" charset="0"/>
              <a:buChar char="•"/>
            </a:pPr>
            <a:r>
              <a:rPr lang="es-ES" sz="1600" dirty="0" err="1"/>
              <a:t>Schutt</a:t>
            </a:r>
            <a:r>
              <a:rPr lang="es-ES" sz="1600" dirty="0"/>
              <a:t>, R. &amp; </a:t>
            </a:r>
            <a:r>
              <a:rPr lang="es-ES" sz="1600" dirty="0" err="1"/>
              <a:t>O’Neil</a:t>
            </a:r>
            <a:r>
              <a:rPr lang="es-ES" sz="1600" dirty="0"/>
              <a:t>, C. (2014). </a:t>
            </a:r>
            <a:r>
              <a:rPr lang="es-ES" sz="1600" dirty="0" err="1"/>
              <a:t>Doing</a:t>
            </a:r>
            <a:r>
              <a:rPr lang="es-ES" sz="1600" dirty="0"/>
              <a:t> Data </a:t>
            </a:r>
            <a:r>
              <a:rPr lang="es-ES" sz="1600" dirty="0" err="1"/>
              <a:t>Science</a:t>
            </a:r>
            <a:r>
              <a:rPr lang="es-ES" sz="1600" dirty="0"/>
              <a:t>. O’Reilly Media: Sebastopol, CA.</a:t>
            </a:r>
          </a:p>
          <a:p>
            <a:pPr marL="139700" indent="0" algn="l"/>
            <a:endParaRPr lang="es-ES" sz="1600" dirty="0"/>
          </a:p>
          <a:p>
            <a:pPr marL="425450" indent="-285750" algn="l">
              <a:buFont typeface="Arial" panose="020B0604020202020204" pitchFamily="34" charset="0"/>
              <a:buChar char="•"/>
            </a:pPr>
            <a:r>
              <a:rPr lang="es-ES" sz="1600" dirty="0" err="1"/>
              <a:t>Wickham</a:t>
            </a:r>
            <a:r>
              <a:rPr lang="es-ES" sz="1600" dirty="0"/>
              <a:t> &amp; </a:t>
            </a:r>
            <a:r>
              <a:rPr lang="es-ES" sz="1600" dirty="0" err="1"/>
              <a:t>Grolemund</a:t>
            </a:r>
            <a:r>
              <a:rPr lang="es-ES" sz="1600" dirty="0"/>
              <a:t>, G. (2016). R </a:t>
            </a:r>
            <a:r>
              <a:rPr lang="es-ES" sz="1600" dirty="0" err="1"/>
              <a:t>for</a:t>
            </a:r>
            <a:r>
              <a:rPr lang="es-ES" sz="1600" dirty="0"/>
              <a:t> Data </a:t>
            </a:r>
            <a:r>
              <a:rPr lang="es-ES" sz="1600" dirty="0" err="1"/>
              <a:t>Science</a:t>
            </a:r>
            <a:r>
              <a:rPr lang="es-ES" sz="1600" dirty="0"/>
              <a:t>: </a:t>
            </a:r>
            <a:r>
              <a:rPr lang="es-ES" sz="1600" dirty="0" err="1"/>
              <a:t>Import</a:t>
            </a:r>
            <a:r>
              <a:rPr lang="es-ES" sz="1600" dirty="0"/>
              <a:t>, </a:t>
            </a:r>
            <a:r>
              <a:rPr lang="es-ES" sz="1600" dirty="0" err="1"/>
              <a:t>Tidy</a:t>
            </a:r>
            <a:r>
              <a:rPr lang="es-ES" sz="1600" dirty="0"/>
              <a:t>, </a:t>
            </a:r>
            <a:r>
              <a:rPr lang="es-ES" sz="1600" dirty="0" err="1"/>
              <a:t>Transform</a:t>
            </a:r>
            <a:r>
              <a:rPr lang="es-ES" sz="1600" dirty="0"/>
              <a:t>, </a:t>
            </a:r>
            <a:r>
              <a:rPr lang="es-ES" sz="1600" dirty="0" err="1"/>
              <a:t>Visualize</a:t>
            </a:r>
            <a:r>
              <a:rPr lang="es-ES" sz="1600" dirty="0"/>
              <a:t>, and </a:t>
            </a:r>
            <a:r>
              <a:rPr lang="es-ES" sz="1600" dirty="0" err="1"/>
              <a:t>Model</a:t>
            </a:r>
            <a:r>
              <a:rPr lang="es-ES" sz="1600" dirty="0"/>
              <a:t> Data. O’Reilly Media: Sebastopol, CA.</a:t>
            </a:r>
          </a:p>
        </p:txBody>
      </p:sp>
    </p:spTree>
    <p:extLst>
      <p:ext uri="{BB962C8B-B14F-4D97-AF65-F5344CB8AC3E}">
        <p14:creationId xmlns:p14="http://schemas.microsoft.com/office/powerpoint/2010/main" val="228250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entorno R</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506450"/>
            <a:ext cx="6948126" cy="21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 es un </a:t>
            </a:r>
            <a:r>
              <a:rPr lang="en-US" dirty="0" err="1"/>
              <a:t>entorno</a:t>
            </a:r>
            <a:r>
              <a:rPr lang="en-US" dirty="0"/>
              <a:t> de </a:t>
            </a:r>
            <a:r>
              <a:rPr lang="en-US" dirty="0" err="1"/>
              <a:t>programación</a:t>
            </a:r>
            <a:r>
              <a:rPr lang="en-US" dirty="0"/>
              <a:t> para </a:t>
            </a:r>
            <a:r>
              <a:rPr lang="en-US" dirty="0" err="1"/>
              <a:t>el</a:t>
            </a:r>
            <a:r>
              <a:rPr lang="en-US" dirty="0"/>
              <a:t> </a:t>
            </a:r>
            <a:r>
              <a:rPr lang="en-US" dirty="0" err="1"/>
              <a:t>análisis</a:t>
            </a:r>
            <a:r>
              <a:rPr lang="en-US" dirty="0"/>
              <a:t> de </a:t>
            </a:r>
            <a:r>
              <a:rPr lang="en-US" dirty="0" err="1"/>
              <a:t>datos</a:t>
            </a:r>
            <a:r>
              <a:rPr lang="en-US" dirty="0"/>
              <a:t> y </a:t>
            </a:r>
            <a:r>
              <a:rPr lang="en-US" dirty="0" err="1"/>
              <a:t>gráficos</a:t>
            </a:r>
            <a:r>
              <a:rPr lang="en-US" dirty="0"/>
              <a:t> (R Core Team, 2000). </a:t>
            </a:r>
            <a:r>
              <a:rPr lang="en-US" dirty="0" err="1"/>
              <a:t>Algunas</a:t>
            </a:r>
            <a:r>
              <a:rPr lang="en-US" dirty="0"/>
              <a:t> </a:t>
            </a:r>
            <a:r>
              <a:rPr lang="en-US" dirty="0" err="1"/>
              <a:t>características</a:t>
            </a:r>
            <a:r>
              <a:rPr lang="en-US" dirty="0"/>
              <a:t> de R son las </a:t>
            </a:r>
            <a:r>
              <a:rPr lang="en-US" dirty="0" err="1"/>
              <a:t>siguientes</a:t>
            </a:r>
            <a:r>
              <a:rPr lang="en-US" dirty="0"/>
              <a:t>:</a:t>
            </a:r>
          </a:p>
          <a:p>
            <a:pPr marL="457200" lvl="0" indent="-317500" algn="l" rtl="0">
              <a:spcBef>
                <a:spcPts val="1000"/>
              </a:spcBef>
              <a:spcAft>
                <a:spcPts val="0"/>
              </a:spcAft>
              <a:buSzPts val="1400"/>
              <a:buChar char="●"/>
            </a:pPr>
            <a:r>
              <a:rPr lang="en-US" dirty="0" err="1"/>
              <a:t>Permite</a:t>
            </a:r>
            <a:r>
              <a:rPr lang="en-US" dirty="0"/>
              <a:t> </a:t>
            </a:r>
            <a:r>
              <a:rPr lang="en-US" dirty="0" err="1"/>
              <a:t>el</a:t>
            </a:r>
            <a:r>
              <a:rPr lang="en-US" dirty="0"/>
              <a:t> </a:t>
            </a:r>
            <a:r>
              <a:rPr lang="en-US" dirty="0" err="1"/>
              <a:t>almacenamiento</a:t>
            </a:r>
            <a:r>
              <a:rPr lang="en-US" dirty="0"/>
              <a:t> y la </a:t>
            </a:r>
            <a:r>
              <a:rPr lang="en-US" dirty="0" err="1"/>
              <a:t>manipulación</a:t>
            </a:r>
            <a:r>
              <a:rPr lang="en-US" dirty="0"/>
              <a:t> de </a:t>
            </a:r>
            <a:r>
              <a:rPr lang="en-US" dirty="0" err="1"/>
              <a:t>datos</a:t>
            </a:r>
            <a:endParaRPr lang="en-US" dirty="0"/>
          </a:p>
          <a:p>
            <a:pPr marL="457200" lvl="0" indent="-317500" algn="l" rtl="0">
              <a:spcBef>
                <a:spcPts val="0"/>
              </a:spcBef>
              <a:spcAft>
                <a:spcPts val="0"/>
              </a:spcAft>
              <a:buSzPts val="1400"/>
              <a:buChar char="●"/>
            </a:pPr>
            <a:r>
              <a:rPr lang="en-US" dirty="0" err="1"/>
              <a:t>Incluye</a:t>
            </a:r>
            <a:r>
              <a:rPr lang="en-US" dirty="0"/>
              <a:t> </a:t>
            </a:r>
            <a:r>
              <a:rPr lang="en-US" dirty="0" err="1"/>
              <a:t>una</a:t>
            </a:r>
            <a:r>
              <a:rPr lang="en-US" dirty="0"/>
              <a:t> </a:t>
            </a:r>
            <a:r>
              <a:rPr lang="en-US" dirty="0" err="1"/>
              <a:t>amplia</a:t>
            </a:r>
            <a:r>
              <a:rPr lang="en-US" dirty="0"/>
              <a:t> </a:t>
            </a:r>
            <a:r>
              <a:rPr lang="en-US" dirty="0" err="1"/>
              <a:t>colección</a:t>
            </a:r>
            <a:r>
              <a:rPr lang="en-US" dirty="0"/>
              <a:t> </a:t>
            </a:r>
            <a:r>
              <a:rPr lang="en-US" dirty="0" err="1"/>
              <a:t>integrada</a:t>
            </a:r>
            <a:r>
              <a:rPr lang="en-US" dirty="0"/>
              <a:t> de </a:t>
            </a:r>
            <a:r>
              <a:rPr lang="en-US" dirty="0" err="1"/>
              <a:t>herramientas</a:t>
            </a:r>
            <a:r>
              <a:rPr lang="en-US" dirty="0"/>
              <a:t> para </a:t>
            </a:r>
            <a:r>
              <a:rPr lang="en-US" dirty="0" err="1"/>
              <a:t>el</a:t>
            </a:r>
            <a:r>
              <a:rPr lang="en-US" dirty="0"/>
              <a:t> </a:t>
            </a:r>
            <a:r>
              <a:rPr lang="en-US" dirty="0" err="1"/>
              <a:t>análisis</a:t>
            </a:r>
            <a:r>
              <a:rPr lang="en-US" dirty="0"/>
              <a:t> de </a:t>
            </a:r>
            <a:r>
              <a:rPr lang="en-US" dirty="0" err="1"/>
              <a:t>datos</a:t>
            </a:r>
            <a:endParaRPr lang="en-US" dirty="0"/>
          </a:p>
          <a:p>
            <a:pPr marL="457200" lvl="0" indent="-317500" algn="l" rtl="0">
              <a:spcBef>
                <a:spcPts val="0"/>
              </a:spcBef>
              <a:spcAft>
                <a:spcPts val="0"/>
              </a:spcAft>
              <a:buSzPts val="1400"/>
              <a:buChar char="●"/>
            </a:pPr>
            <a:r>
              <a:rPr lang="en-US" dirty="0"/>
              <a:t>Dispone de un </a:t>
            </a:r>
            <a:r>
              <a:rPr lang="en-US" dirty="0" err="1"/>
              <a:t>lenuaje</a:t>
            </a:r>
            <a:r>
              <a:rPr lang="en-US" dirty="0"/>
              <a:t> de </a:t>
            </a:r>
            <a:r>
              <a:rPr lang="en-US" dirty="0" err="1"/>
              <a:t>programación</a:t>
            </a:r>
            <a:r>
              <a:rPr lang="en-US" dirty="0"/>
              <a:t> </a:t>
            </a:r>
            <a:r>
              <a:rPr lang="en-US" dirty="0" err="1"/>
              <a:t>interpretado</a:t>
            </a:r>
            <a:r>
              <a:rPr lang="en-US" dirty="0"/>
              <a:t>, simple y </a:t>
            </a:r>
            <a:r>
              <a:rPr lang="en-US" dirty="0" err="1"/>
              <a:t>efectivo</a:t>
            </a:r>
            <a:r>
              <a:rPr lang="en-US" dirty="0"/>
              <a:t> que </a:t>
            </a:r>
            <a:r>
              <a:rPr lang="en-US" dirty="0" err="1"/>
              <a:t>incluye</a:t>
            </a:r>
            <a:r>
              <a:rPr lang="en-US" dirty="0"/>
              <a:t> </a:t>
            </a:r>
            <a:r>
              <a:rPr lang="en-US" dirty="0" err="1"/>
              <a:t>condicionales</a:t>
            </a:r>
            <a:r>
              <a:rPr lang="en-US" dirty="0"/>
              <a:t>, </a:t>
            </a:r>
            <a:r>
              <a:rPr lang="en-US" dirty="0" err="1"/>
              <a:t>ciclos</a:t>
            </a:r>
            <a:r>
              <a:rPr lang="en-US" dirty="0"/>
              <a:t>, </a:t>
            </a:r>
            <a:r>
              <a:rPr lang="en-US" dirty="0" err="1"/>
              <a:t>funciones</a:t>
            </a:r>
            <a:r>
              <a:rPr lang="en-US" dirty="0"/>
              <a:t> </a:t>
            </a:r>
            <a:r>
              <a:rPr lang="en-US" dirty="0" err="1"/>
              <a:t>recursivas</a:t>
            </a:r>
            <a:r>
              <a:rPr lang="en-US" dirty="0"/>
              <a:t>, etc. (</a:t>
            </a:r>
            <a:r>
              <a:rPr lang="en-US" dirty="0" err="1"/>
              <a:t>Muchas</a:t>
            </a:r>
            <a:r>
              <a:rPr lang="en-US" dirty="0"/>
              <a:t> de las </a:t>
            </a:r>
            <a:r>
              <a:rPr lang="en-US" dirty="0" err="1"/>
              <a:t>funciones</a:t>
            </a:r>
            <a:r>
              <a:rPr lang="en-US" dirty="0"/>
              <a:t> </a:t>
            </a:r>
            <a:r>
              <a:rPr lang="en-US" dirty="0" err="1"/>
              <a:t>suministradas</a:t>
            </a:r>
            <a:r>
              <a:rPr lang="en-US" dirty="0"/>
              <a:t> </a:t>
            </a:r>
            <a:r>
              <a:rPr lang="en-US" dirty="0" err="1"/>
              <a:t>en</a:t>
            </a:r>
            <a:r>
              <a:rPr lang="en-US" dirty="0"/>
              <a:t> </a:t>
            </a:r>
            <a:r>
              <a:rPr lang="en-US" dirty="0" err="1"/>
              <a:t>el</a:t>
            </a:r>
            <a:r>
              <a:rPr lang="en-US" dirty="0"/>
              <a:t> Sistema </a:t>
            </a:r>
            <a:r>
              <a:rPr lang="en-US" dirty="0" err="1"/>
              <a:t>están</a:t>
            </a:r>
            <a:r>
              <a:rPr lang="en-US" dirty="0"/>
              <a:t> </a:t>
            </a:r>
            <a:r>
              <a:rPr lang="en-US" dirty="0" err="1"/>
              <a:t>escritas</a:t>
            </a:r>
            <a:r>
              <a:rPr lang="en-US" dirty="0"/>
              <a:t> </a:t>
            </a:r>
            <a:r>
              <a:rPr lang="en-US" dirty="0" err="1"/>
              <a:t>en</a:t>
            </a:r>
            <a:r>
              <a:rPr lang="en-US" dirty="0"/>
              <a:t> </a:t>
            </a:r>
            <a:r>
              <a:rPr lang="en-US" dirty="0" err="1"/>
              <a:t>lenguaje</a:t>
            </a:r>
            <a:r>
              <a:rPr lang="en-US" dirty="0"/>
              <a:t> R).</a:t>
            </a:r>
          </a:p>
          <a:p>
            <a:pPr marL="457200" lvl="0" indent="-317500" algn="l" rtl="0">
              <a:spcBef>
                <a:spcPts val="0"/>
              </a:spcBef>
              <a:spcAft>
                <a:spcPts val="0"/>
              </a:spcAft>
              <a:buSzPts val="1400"/>
              <a:buChar char="●"/>
            </a:pPr>
            <a:r>
              <a:rPr lang="en-US" dirty="0"/>
              <a:t>La </a:t>
            </a:r>
            <a:r>
              <a:rPr lang="en-US" dirty="0" err="1"/>
              <a:t>funcionalidad</a:t>
            </a:r>
            <a:r>
              <a:rPr lang="en-US" dirty="0"/>
              <a:t> de R </a:t>
            </a:r>
            <a:r>
              <a:rPr lang="en-US" dirty="0" err="1"/>
              <a:t>consiste</a:t>
            </a:r>
            <a:r>
              <a:rPr lang="en-US" dirty="0"/>
              <a:t> </a:t>
            </a:r>
            <a:r>
              <a:rPr lang="en-US" dirty="0" err="1"/>
              <a:t>en</a:t>
            </a:r>
            <a:r>
              <a:rPr lang="en-US" dirty="0"/>
              <a:t> </a:t>
            </a:r>
            <a:r>
              <a:rPr lang="en-US" dirty="0" err="1"/>
              <a:t>paquetes</a:t>
            </a:r>
            <a:r>
              <a:rPr lang="en-US" dirty="0"/>
              <a:t> </a:t>
            </a:r>
            <a:r>
              <a:rPr lang="en-US" dirty="0" err="1"/>
              <a:t>modulares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720000" y="53950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¿Por qué R?</a:t>
            </a:r>
            <a:endParaRPr dirty="0"/>
          </a:p>
        </p:txBody>
      </p:sp>
      <p:sp>
        <p:nvSpPr>
          <p:cNvPr id="2169" name="Google Shape;2169;p42"/>
          <p:cNvSpPr txBox="1">
            <a:spLocks noGrp="1"/>
          </p:cNvSpPr>
          <p:nvPr>
            <p:ph type="subTitle" idx="1"/>
          </p:nvPr>
        </p:nvSpPr>
        <p:spPr>
          <a:xfrm>
            <a:off x="797118" y="1311006"/>
            <a:ext cx="6979744" cy="3473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R tiene las siguientes ventajas:</a:t>
            </a:r>
            <a:endParaRPr dirty="0"/>
          </a:p>
          <a:p>
            <a:pPr>
              <a:spcBef>
                <a:spcPts val="1000"/>
              </a:spcBef>
              <a:buSzPts val="1400"/>
            </a:pPr>
            <a:r>
              <a:rPr lang="es-ES" dirty="0"/>
              <a:t>R es un software libre </a:t>
            </a:r>
          </a:p>
          <a:p>
            <a:pPr>
              <a:spcBef>
                <a:spcPts val="1000"/>
              </a:spcBef>
              <a:buSzPts val="1400"/>
            </a:pPr>
            <a:r>
              <a:rPr lang="es-ES" dirty="0"/>
              <a:t>R es multiplataforma</a:t>
            </a:r>
          </a:p>
          <a:p>
            <a:pPr>
              <a:spcBef>
                <a:spcPts val="1000"/>
              </a:spcBef>
              <a:buSzPts val="1400"/>
            </a:pPr>
            <a:r>
              <a:rPr lang="en" dirty="0"/>
              <a:t>R tiene una sofisticada capacidad para hacer gráficos, incluyendo paquetes gráficos especializados.</a:t>
            </a:r>
          </a:p>
          <a:p>
            <a:pPr>
              <a:spcBef>
                <a:spcPts val="1000"/>
              </a:spcBef>
              <a:buSzPts val="1400"/>
            </a:pPr>
            <a:r>
              <a:rPr lang="en" dirty="0"/>
              <a:t>R tiene librerías que cubre un amplio rangoi de la metodologías de la estadística y las matemáticas (series temporales, optimización matemática, inferencia estadística, etc.)</a:t>
            </a:r>
          </a:p>
          <a:p>
            <a:pPr marL="457200" lvl="0" indent="-317500" algn="l" rtl="0">
              <a:spcBef>
                <a:spcPts val="0"/>
              </a:spcBef>
              <a:spcAft>
                <a:spcPts val="0"/>
              </a:spcAft>
              <a:buSzPts val="1400"/>
              <a:buChar char="●"/>
            </a:pPr>
            <a:r>
              <a:rPr lang="es-ES" dirty="0"/>
              <a:t>Existe una comunidad activa que ha promovido el incremento en su número de usuarios (</a:t>
            </a:r>
            <a:r>
              <a:rPr lang="es-ES" dirty="0">
                <a:hlinkClick r:id="rId3"/>
              </a:rPr>
              <a:t>https://www.r-project.org/</a:t>
            </a:r>
            <a:r>
              <a:rPr lang="es-ES" dirty="0"/>
              <a:t> </a:t>
            </a:r>
            <a:r>
              <a:rPr lang="es-ES" dirty="0">
                <a:hlinkClick r:id="rId4"/>
              </a:rPr>
              <a:t>http://www.r-bloggers.com</a:t>
            </a:r>
            <a:r>
              <a:rPr lang="es-ES" dirty="0"/>
              <a:t>  </a:t>
            </a:r>
            <a:r>
              <a:rPr lang="es-ES" dirty="0">
                <a:hlinkClick r:id="rId5"/>
              </a:rPr>
              <a:t>https://contributor.r-project.org/slack</a:t>
            </a:r>
            <a:r>
              <a:rPr lang="es-ES" dirty="0"/>
              <a:t>  </a:t>
            </a:r>
            <a:r>
              <a:rPr lang="es-ES" dirty="0">
                <a:hlinkClick r:id="rId6"/>
              </a:rPr>
              <a:t>https://community.rstudio.com/</a:t>
            </a:r>
            <a:r>
              <a:rPr lang="es-ES" dirty="0"/>
              <a:t> ).</a:t>
            </a:r>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22B35869-9DFA-9C77-4680-07F701F222BE}"/>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552A5968-C436-F203-D27D-176850F990C7}"/>
              </a:ext>
            </a:extLst>
          </p:cNvPr>
          <p:cNvSpPr txBox="1">
            <a:spLocks noGrp="1"/>
          </p:cNvSpPr>
          <p:nvPr>
            <p:ph type="title"/>
          </p:nvPr>
        </p:nvSpPr>
        <p:spPr>
          <a:xfrm>
            <a:off x="720000" y="53950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 y RStudio</a:t>
            </a:r>
            <a:endParaRPr dirty="0"/>
          </a:p>
        </p:txBody>
      </p:sp>
      <p:sp>
        <p:nvSpPr>
          <p:cNvPr id="2169" name="Google Shape;2169;p42">
            <a:extLst>
              <a:ext uri="{FF2B5EF4-FFF2-40B4-BE49-F238E27FC236}">
                <a16:creationId xmlns:a16="http://schemas.microsoft.com/office/drawing/2014/main" id="{83622B10-9256-04D7-DCDD-03A5643DCF3B}"/>
              </a:ext>
            </a:extLst>
          </p:cNvPr>
          <p:cNvSpPr txBox="1">
            <a:spLocks noGrp="1"/>
          </p:cNvSpPr>
          <p:nvPr>
            <p:ph type="subTitle" idx="1"/>
          </p:nvPr>
        </p:nvSpPr>
        <p:spPr>
          <a:xfrm>
            <a:off x="797118" y="1311006"/>
            <a:ext cx="5170545" cy="2947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err="1"/>
              <a:t>Rstudio</a:t>
            </a:r>
            <a:r>
              <a:rPr lang="es-ES" dirty="0"/>
              <a:t> es un IDE (</a:t>
            </a:r>
            <a:r>
              <a:rPr lang="es-ES" dirty="0" err="1"/>
              <a:t>Integrated</a:t>
            </a:r>
            <a:r>
              <a:rPr lang="es-ES" dirty="0"/>
              <a:t> </a:t>
            </a:r>
            <a:r>
              <a:rPr lang="es-ES" dirty="0" err="1"/>
              <a:t>Development</a:t>
            </a:r>
            <a:r>
              <a:rPr lang="es-ES" dirty="0"/>
              <a:t> </a:t>
            </a:r>
            <a:r>
              <a:rPr lang="es-ES" dirty="0" err="1"/>
              <a:t>Environment</a:t>
            </a:r>
            <a:r>
              <a:rPr lang="es-ES" dirty="0"/>
              <a:t>) para el lenguaje de programación R.</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Para instalar R:</a:t>
            </a:r>
          </a:p>
          <a:p>
            <a:pPr marL="0" lvl="0" indent="0" algn="l" rtl="0">
              <a:spcBef>
                <a:spcPts val="0"/>
              </a:spcBef>
              <a:spcAft>
                <a:spcPts val="0"/>
              </a:spcAft>
              <a:buClr>
                <a:schemeClr val="dk1"/>
              </a:buClr>
              <a:buSzPts val="1100"/>
              <a:buFont typeface="Arial"/>
              <a:buNone/>
            </a:pPr>
            <a:r>
              <a:rPr lang="es-ES" dirty="0"/>
              <a:t>https://cran.r-project.org/</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Para </a:t>
            </a:r>
            <a:r>
              <a:rPr lang="en-US" dirty="0" err="1"/>
              <a:t>instalar</a:t>
            </a:r>
            <a:r>
              <a:rPr lang="en-US" dirty="0"/>
              <a:t> </a:t>
            </a:r>
            <a:r>
              <a:rPr lang="en-US" dirty="0" err="1"/>
              <a:t>Rstudio</a:t>
            </a:r>
            <a:r>
              <a:rPr lang="en-US" dirty="0"/>
              <a:t>:</a:t>
            </a:r>
          </a:p>
          <a:p>
            <a:pPr marL="0" indent="0">
              <a:buClr>
                <a:schemeClr val="dk1"/>
              </a:buClr>
              <a:buSzPts val="1100"/>
              <a:buNone/>
            </a:pPr>
            <a:r>
              <a:rPr lang="en-US" dirty="0">
                <a:hlinkClick r:id="rId3"/>
              </a:rPr>
              <a:t>http://www.rstudio.com/download</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RStudio </a:t>
            </a:r>
            <a:r>
              <a:rPr lang="en-US" dirty="0" err="1"/>
              <a:t>facilita</a:t>
            </a:r>
            <a:r>
              <a:rPr lang="en-US" dirty="0"/>
              <a:t> </a:t>
            </a:r>
            <a:r>
              <a:rPr lang="en-US" dirty="0" err="1"/>
              <a:t>el</a:t>
            </a:r>
            <a:r>
              <a:rPr lang="en-US" dirty="0"/>
              <a:t> </a:t>
            </a:r>
            <a:r>
              <a:rPr lang="en-US" dirty="0" err="1"/>
              <a:t>trabajo</a:t>
            </a:r>
            <a:r>
              <a:rPr lang="en-US" dirty="0"/>
              <a:t> con R a </a:t>
            </a:r>
            <a:r>
              <a:rPr lang="en-US" dirty="0" err="1"/>
              <a:t>través</a:t>
            </a:r>
            <a:r>
              <a:rPr lang="en-US" dirty="0"/>
              <a:t> de </a:t>
            </a:r>
            <a:r>
              <a:rPr lang="en-US" dirty="0" err="1"/>
              <a:t>una</a:t>
            </a:r>
            <a:r>
              <a:rPr lang="en-US" dirty="0"/>
              <a:t> </a:t>
            </a:r>
            <a:r>
              <a:rPr lang="en-US" dirty="0" err="1"/>
              <a:t>interfaz</a:t>
            </a:r>
            <a:r>
              <a:rPr lang="en-US" dirty="0"/>
              <a:t> que es </a:t>
            </a:r>
            <a:r>
              <a:rPr lang="en-US" dirty="0" err="1"/>
              <a:t>común</a:t>
            </a:r>
            <a:r>
              <a:rPr lang="en-US" dirty="0"/>
              <a:t> a Windows, Mac OS y Linux.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grpSp>
        <p:nvGrpSpPr>
          <p:cNvPr id="2171" name="Google Shape;2171;p42">
            <a:extLst>
              <a:ext uri="{FF2B5EF4-FFF2-40B4-BE49-F238E27FC236}">
                <a16:creationId xmlns:a16="http://schemas.microsoft.com/office/drawing/2014/main" id="{EACAE13B-89DB-1D49-0CA6-D62E657FB9D3}"/>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557BC70D-993E-264A-623C-5F1A01EF2544}"/>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AE4968FB-76F2-C0A1-FD84-C47F0344A224}"/>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4F08CE13-0DCB-08A6-11A8-99BB5ADFF35F}"/>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41D0CFCB-8C29-4FE6-59A8-335DCBB9E889}"/>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6" name="Imagen 5" descr="Imagen que contiene dibujo&#10;&#10;Descripción generada automáticamente">
            <a:extLst>
              <a:ext uri="{FF2B5EF4-FFF2-40B4-BE49-F238E27FC236}">
                <a16:creationId xmlns:a16="http://schemas.microsoft.com/office/drawing/2014/main" id="{76932940-7044-5C8A-BB80-0676F72925A5}"/>
              </a:ext>
            </a:extLst>
          </p:cNvPr>
          <p:cNvPicPr>
            <a:picLocks noChangeAspect="1"/>
          </p:cNvPicPr>
          <p:nvPr/>
        </p:nvPicPr>
        <p:blipFill>
          <a:blip r:embed="rId4"/>
          <a:stretch>
            <a:fillRect/>
          </a:stretch>
        </p:blipFill>
        <p:spPr>
          <a:xfrm>
            <a:off x="6249675" y="677593"/>
            <a:ext cx="1631517" cy="1266825"/>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5875A9ED-D607-3952-84DE-98C2A2EAFEF2}"/>
              </a:ext>
            </a:extLst>
          </p:cNvPr>
          <p:cNvPicPr>
            <a:picLocks noChangeAspect="1"/>
          </p:cNvPicPr>
          <p:nvPr/>
        </p:nvPicPr>
        <p:blipFill rotWithShape="1">
          <a:blip r:embed="rId5"/>
          <a:srcRect l="1" r="62728"/>
          <a:stretch/>
        </p:blipFill>
        <p:spPr>
          <a:xfrm>
            <a:off x="6354005" y="2384869"/>
            <a:ext cx="1527187" cy="1437928"/>
          </a:xfrm>
          <a:prstGeom prst="rect">
            <a:avLst/>
          </a:prstGeom>
        </p:spPr>
      </p:pic>
      <p:sp>
        <p:nvSpPr>
          <p:cNvPr id="9" name="Google Shape;3095;p77" descr="Timeline background shape">
            <a:extLst>
              <a:ext uri="{FF2B5EF4-FFF2-40B4-BE49-F238E27FC236}">
                <a16:creationId xmlns:a16="http://schemas.microsoft.com/office/drawing/2014/main" id="{BE695DAA-9915-D840-8CBB-0DD28D008C56}"/>
              </a:ext>
            </a:extLst>
          </p:cNvPr>
          <p:cNvSpPr/>
          <p:nvPr/>
        </p:nvSpPr>
        <p:spPr>
          <a:xfrm>
            <a:off x="6390624" y="4168904"/>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la interfaz</a:t>
            </a:r>
            <a:endParaRPr dirty="0">
              <a:solidFill>
                <a:schemeClr val="accent6"/>
              </a:solidFill>
            </a:endParaRPr>
          </a:p>
        </p:txBody>
      </p:sp>
    </p:spTree>
    <p:extLst>
      <p:ext uri="{BB962C8B-B14F-4D97-AF65-F5344CB8AC3E}">
        <p14:creationId xmlns:p14="http://schemas.microsoft.com/office/powerpoint/2010/main" val="123538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Elementos básicos de R</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CF88B8A6-935E-3B9A-D51E-22F52A72CDF4}"/>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F805B94B-E62C-146B-A6C0-A686B908F9D1}"/>
              </a:ext>
            </a:extLst>
          </p:cNvPr>
          <p:cNvSpPr txBox="1">
            <a:spLocks noGrp="1"/>
          </p:cNvSpPr>
          <p:nvPr>
            <p:ph type="title"/>
          </p:nvPr>
        </p:nvSpPr>
        <p:spPr>
          <a:xfrm>
            <a:off x="172517" y="16451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datos en R</a:t>
            </a:r>
            <a:endParaRPr dirty="0"/>
          </a:p>
        </p:txBody>
      </p:sp>
      <p:grpSp>
        <p:nvGrpSpPr>
          <p:cNvPr id="2171" name="Google Shape;2171;p42">
            <a:extLst>
              <a:ext uri="{FF2B5EF4-FFF2-40B4-BE49-F238E27FC236}">
                <a16:creationId xmlns:a16="http://schemas.microsoft.com/office/drawing/2014/main" id="{C7C74B7E-FD31-FF9E-79A5-46395188CC4B}"/>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6B7A6BF5-C7F6-A28F-C7C3-3F414D2C18FF}"/>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503B26B1-4A1A-B019-5341-BBDE4C1F61FA}"/>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E49E5FB7-2AFD-AC7A-1767-C58BF2E98D9E}"/>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1A2C2740-5775-4455-9108-400CBE1D6F3A}"/>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Imagen 8" descr="Imagen que contiene biombo, juego, edificio, dibujo&#10;&#10;Descripción generada automáticamente">
            <a:extLst>
              <a:ext uri="{FF2B5EF4-FFF2-40B4-BE49-F238E27FC236}">
                <a16:creationId xmlns:a16="http://schemas.microsoft.com/office/drawing/2014/main" id="{6F3D5345-D34A-6FE1-8B72-F813B17758C4}"/>
              </a:ext>
            </a:extLst>
          </p:cNvPr>
          <p:cNvPicPr>
            <a:picLocks noChangeAspect="1"/>
          </p:cNvPicPr>
          <p:nvPr/>
        </p:nvPicPr>
        <p:blipFill>
          <a:blip r:embed="rId3"/>
          <a:stretch>
            <a:fillRect/>
          </a:stretch>
        </p:blipFill>
        <p:spPr>
          <a:xfrm>
            <a:off x="1669949" y="1228062"/>
            <a:ext cx="4354996" cy="3365175"/>
          </a:xfrm>
          <a:prstGeom prst="rect">
            <a:avLst/>
          </a:prstGeom>
        </p:spPr>
      </p:pic>
      <p:pic>
        <p:nvPicPr>
          <p:cNvPr id="13" name="Imagen 12" descr="Imagen que contiene biombo, juego, texto, edificio&#10;&#10;Descripción generada automáticamente">
            <a:extLst>
              <a:ext uri="{FF2B5EF4-FFF2-40B4-BE49-F238E27FC236}">
                <a16:creationId xmlns:a16="http://schemas.microsoft.com/office/drawing/2014/main" id="{B27EBF2B-1A41-A44C-1113-55FD9910DE70}"/>
              </a:ext>
            </a:extLst>
          </p:cNvPr>
          <p:cNvPicPr>
            <a:picLocks noChangeAspect="1"/>
          </p:cNvPicPr>
          <p:nvPr/>
        </p:nvPicPr>
        <p:blipFill>
          <a:blip r:embed="rId4"/>
          <a:stretch>
            <a:fillRect/>
          </a:stretch>
        </p:blipFill>
        <p:spPr>
          <a:xfrm>
            <a:off x="1669947" y="1228061"/>
            <a:ext cx="5474713" cy="3365175"/>
          </a:xfrm>
          <a:prstGeom prst="rect">
            <a:avLst/>
          </a:prstGeom>
        </p:spPr>
      </p:pic>
      <p:sp>
        <p:nvSpPr>
          <p:cNvPr id="14" name="Google Shape;2169;p42">
            <a:extLst>
              <a:ext uri="{FF2B5EF4-FFF2-40B4-BE49-F238E27FC236}">
                <a16:creationId xmlns:a16="http://schemas.microsoft.com/office/drawing/2014/main" id="{9677AB91-C475-9E67-1C09-F4114C4D30B0}"/>
              </a:ext>
            </a:extLst>
          </p:cNvPr>
          <p:cNvSpPr txBox="1">
            <a:spLocks noGrp="1"/>
          </p:cNvSpPr>
          <p:nvPr>
            <p:ph type="subTitle" idx="1"/>
          </p:nvPr>
        </p:nvSpPr>
        <p:spPr>
          <a:xfrm>
            <a:off x="362066" y="759069"/>
            <a:ext cx="5170545" cy="353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Nos concentraremos en las siguientes estructuras de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23380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E1D2B56F-940B-C3F2-A54B-B8725C684EE0}"/>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2C2CB012-D763-F320-85D7-E01B3E538BA5}"/>
              </a:ext>
            </a:extLst>
          </p:cNvPr>
          <p:cNvSpPr txBox="1">
            <a:spLocks noGrp="1"/>
          </p:cNvSpPr>
          <p:nvPr>
            <p:ph type="title"/>
          </p:nvPr>
        </p:nvSpPr>
        <p:spPr>
          <a:xfrm>
            <a:off x="284812" y="248422"/>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Clases de objetos</a:t>
            </a:r>
            <a:endParaRPr dirty="0"/>
          </a:p>
        </p:txBody>
      </p:sp>
      <p:grpSp>
        <p:nvGrpSpPr>
          <p:cNvPr id="2171" name="Google Shape;2171;p42">
            <a:extLst>
              <a:ext uri="{FF2B5EF4-FFF2-40B4-BE49-F238E27FC236}">
                <a16:creationId xmlns:a16="http://schemas.microsoft.com/office/drawing/2014/main" id="{4AF02FD3-F19E-A339-0036-78F5C190F477}"/>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05C647AE-2B1B-4E67-B9D5-6194920C1F61}"/>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06A4F6FC-6ECE-AF3D-4B3C-A792F1F0DE1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B9FC5745-A828-6E13-5A90-E8D60FBBF5AE}"/>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4277DE27-3444-C41D-47C9-B1D295188AC4}"/>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2169;p42">
            <a:extLst>
              <a:ext uri="{FF2B5EF4-FFF2-40B4-BE49-F238E27FC236}">
                <a16:creationId xmlns:a16="http://schemas.microsoft.com/office/drawing/2014/main" id="{C7DF7FCD-41BC-12A2-0B4A-C03D716B4657}"/>
              </a:ext>
            </a:extLst>
          </p:cNvPr>
          <p:cNvSpPr txBox="1">
            <a:spLocks noGrp="1"/>
          </p:cNvSpPr>
          <p:nvPr>
            <p:ph type="subTitle" idx="1"/>
          </p:nvPr>
        </p:nvSpPr>
        <p:spPr>
          <a:xfrm>
            <a:off x="582051" y="1479287"/>
            <a:ext cx="2597045" cy="2673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La función </a:t>
            </a:r>
            <a:r>
              <a:rPr lang="es-ES" b="1" dirty="0" err="1"/>
              <a:t>class</a:t>
            </a:r>
            <a:r>
              <a:rPr lang="es-ES" b="1" dirty="0"/>
              <a:t>( ) </a:t>
            </a:r>
            <a:r>
              <a:rPr lang="es-ES" dirty="0"/>
              <a:t>permite recuperar alguna de las siguientes clases:</a:t>
            </a:r>
          </a:p>
          <a:p>
            <a:pPr marL="0" lvl="0" indent="0" algn="l" rtl="0">
              <a:spcBef>
                <a:spcPts val="0"/>
              </a:spcBef>
              <a:spcAft>
                <a:spcPts val="0"/>
              </a:spcAft>
              <a:buClr>
                <a:schemeClr val="dk1"/>
              </a:buClr>
              <a:buSzPts val="1100"/>
              <a:buFont typeface="Arial"/>
              <a:buNone/>
            </a:pPr>
            <a:endParaRPr lang="es-ES" dirty="0"/>
          </a:p>
          <a:p>
            <a:pPr marL="285750" lvl="0" indent="-285750" algn="l" rtl="0">
              <a:spcBef>
                <a:spcPts val="0"/>
              </a:spcBef>
              <a:spcAft>
                <a:spcPts val="0"/>
              </a:spcAft>
              <a:buClr>
                <a:schemeClr val="dk1"/>
              </a:buClr>
              <a:buSzPts val="1100"/>
              <a:buFont typeface="Arial" panose="020B0604020202020204" pitchFamily="34" charset="0"/>
              <a:buChar char="•"/>
            </a:pPr>
            <a:r>
              <a:rPr lang="es-ES" dirty="0"/>
              <a:t>Entera </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Cadena de caracteres</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Numérico (</a:t>
            </a:r>
            <a:r>
              <a:rPr lang="es-ES" dirty="0" err="1"/>
              <a:t>double</a:t>
            </a:r>
            <a:r>
              <a:rPr lang="es-ES" dirty="0"/>
              <a:t>)</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Lógico</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pic>
        <p:nvPicPr>
          <p:cNvPr id="10" name="Imagen 9" descr="Tabla&#10;&#10;Descripción generada automáticamente">
            <a:extLst>
              <a:ext uri="{FF2B5EF4-FFF2-40B4-BE49-F238E27FC236}">
                <a16:creationId xmlns:a16="http://schemas.microsoft.com/office/drawing/2014/main" id="{16F7740F-70CA-9E19-DFB4-05D4B116AC4C}"/>
              </a:ext>
            </a:extLst>
          </p:cNvPr>
          <p:cNvPicPr>
            <a:picLocks noChangeAspect="1"/>
          </p:cNvPicPr>
          <p:nvPr/>
        </p:nvPicPr>
        <p:blipFill>
          <a:blip r:embed="rId3"/>
          <a:stretch>
            <a:fillRect/>
          </a:stretch>
        </p:blipFill>
        <p:spPr>
          <a:xfrm>
            <a:off x="4433631" y="1019929"/>
            <a:ext cx="3670364" cy="3592317"/>
          </a:xfrm>
          <a:prstGeom prst="rect">
            <a:avLst/>
          </a:prstGeom>
        </p:spPr>
      </p:pic>
    </p:spTree>
    <p:extLst>
      <p:ext uri="{BB962C8B-B14F-4D97-AF65-F5344CB8AC3E}">
        <p14:creationId xmlns:p14="http://schemas.microsoft.com/office/powerpoint/2010/main" val="1334514902"/>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3124</Words>
  <Application>Microsoft Office PowerPoint</Application>
  <PresentationFormat>Presentación en pantalla (16:9)</PresentationFormat>
  <Paragraphs>453</Paragraphs>
  <Slides>49</Slides>
  <Notes>40</Notes>
  <HiddenSlides>0</HiddenSlides>
  <MMClips>0</MMClips>
  <ScaleCrop>false</ScaleCrop>
  <HeadingPairs>
    <vt:vector size="6" baseType="variant">
      <vt:variant>
        <vt:lpstr>Fuentes usadas</vt:lpstr>
      </vt:variant>
      <vt:variant>
        <vt:i4>16</vt:i4>
      </vt:variant>
      <vt:variant>
        <vt:lpstr>Tema</vt:lpstr>
      </vt:variant>
      <vt:variant>
        <vt:i4>2</vt:i4>
      </vt:variant>
      <vt:variant>
        <vt:lpstr>Títulos de diapositiva</vt:lpstr>
      </vt:variant>
      <vt:variant>
        <vt:i4>49</vt:i4>
      </vt:variant>
    </vt:vector>
  </HeadingPairs>
  <TitlesOfParts>
    <vt:vector size="67" baseType="lpstr">
      <vt:lpstr>Abadi</vt:lpstr>
      <vt:lpstr>Amatic SC</vt:lpstr>
      <vt:lpstr>Anaheim</vt:lpstr>
      <vt:lpstr>Arial</vt:lpstr>
      <vt:lpstr>Calibri</vt:lpstr>
      <vt:lpstr>Cambria Math</vt:lpstr>
      <vt:lpstr>Changa Medium</vt:lpstr>
      <vt:lpstr>DM Sans</vt:lpstr>
      <vt:lpstr>Garamond</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Table of contents</vt:lpstr>
      <vt:lpstr>R y RStudio</vt:lpstr>
      <vt:lpstr>El entorno R</vt:lpstr>
      <vt:lpstr>¿Por qué R?</vt:lpstr>
      <vt:lpstr>R y RStudio</vt:lpstr>
      <vt:lpstr>Elementos básicos de R</vt:lpstr>
      <vt:lpstr>Estructuras de datos en R</vt:lpstr>
      <vt:lpstr>Clases de objetos</vt:lpstr>
      <vt:lpstr>Vectores</vt:lpstr>
      <vt:lpstr>Matrices</vt:lpstr>
      <vt:lpstr>Nota: operaciones con matrices</vt:lpstr>
      <vt:lpstr>Data frames</vt:lpstr>
      <vt:lpstr>Listas</vt:lpstr>
      <vt:lpstr>Condicionales</vt:lpstr>
      <vt:lpstr>Funciones</vt:lpstr>
      <vt:lpstr>Ejercicios</vt:lpstr>
      <vt:lpstr>Herramientas para la manipulación de datos</vt:lpstr>
      <vt:lpstr>Paquetes en R</vt:lpstr>
      <vt:lpstr>Tidyverse</vt:lpstr>
      <vt:lpstr>Importar datos</vt:lpstr>
      <vt:lpstr>Pipe (%&gt;%)</vt:lpstr>
      <vt:lpstr>Dplyr</vt:lpstr>
      <vt:lpstr>Resumen por grupo</vt:lpstr>
      <vt:lpstr>ggplot2</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10</cp:revision>
  <dcterms:modified xsi:type="dcterms:W3CDTF">2024-02-27T07:40:48Z</dcterms:modified>
</cp:coreProperties>
</file>